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920" r:id="rId4"/>
  </p:sldMasterIdLst>
  <p:notesMasterIdLst>
    <p:notesMasterId r:id="rId15"/>
  </p:notesMasterIdLst>
  <p:handoutMasterIdLst>
    <p:handoutMasterId r:id="rId16"/>
  </p:handoutMasterIdLst>
  <p:sldIdLst>
    <p:sldId id="256" r:id="rId5"/>
    <p:sldId id="407" r:id="rId6"/>
    <p:sldId id="408" r:id="rId7"/>
    <p:sldId id="409" r:id="rId8"/>
    <p:sldId id="410" r:id="rId9"/>
    <p:sldId id="259" r:id="rId10"/>
    <p:sldId id="412" r:id="rId11"/>
    <p:sldId id="413" r:id="rId12"/>
    <p:sldId id="261" r:id="rId13"/>
    <p:sldId id="340" r:id="rId14"/>
  </p:sldIdLst>
  <p:sldSz cx="12192000" cy="6858000"/>
  <p:notesSz cx="6858000" cy="9144000"/>
  <p:embeddedFontLst>
    <p:embeddedFont>
      <p:font typeface="EC Square Sans Pro" panose="020B05060400000200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3" roundtripDataSignature="AMtx7mh3YP3xexYcFoahXa2ehi0H5V4Za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5383F3-1795-6C0B-5859-22F85252F5B1}" name="LAMBRECHT Regine (ESTAT-EXT)" initials="RL" userId="S::Regine.LAMBRECHT@ext.ec.europa.eu::1a5166bf-0d9b-4429-b96c-64f3c887b7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D0D0D"/>
    <a:srgbClr val="003399"/>
    <a:srgbClr val="FFD34E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4019" autoAdjust="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>
        <p:guide orient="horz" pos="2092"/>
        <p:guide pos="3840"/>
      </p:guideLst>
    </p:cSldViewPr>
  </p:slideViewPr>
  <p:outlineViewPr>
    <p:cViewPr>
      <p:scale>
        <a:sx n="33" d="100"/>
        <a:sy n="33" d="100"/>
      </p:scale>
      <p:origin x="0" y="-10743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09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3" Type="http://schemas.openxmlformats.org/officeDocument/2006/relationships/customXml" Target="../customXml/item3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3" Type="http://customschemas.google.com/relationships/presentationmetadata" Target="metadata"/><Relationship Id="rId58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6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4D34D8-E3B4-F069-6ADD-F8D442E609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2191E5-897D-1F21-6B64-C79FF3AD2E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E606C-77CD-45C1-9571-DE74CA837D88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03FA3-5DC7-AAE3-B405-7184FD6B12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454CF8-DBD9-2EAE-C757-6C20B65855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08B9C-ED77-41BB-BC53-D69EC8827C7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15320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option 1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400-3E4A-4805-76D4-89E3DBA2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7486"/>
            <a:ext cx="2743200" cy="17252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r>
              <a:rPr lang="fr-BE" dirty="0"/>
              <a:t>DD/MM/YYYY</a:t>
            </a:r>
            <a:endParaRPr lang="en-I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90A50-B43D-A2B6-515F-75425256A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0714"/>
            <a:ext cx="10515600" cy="1020337"/>
          </a:xfrm>
          <a:noFill/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a title</a:t>
            </a:r>
            <a:endParaRPr lang="en-IE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D02D42-BA7D-84CC-873F-80F08362B3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219575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0E4EF-7051-9AAC-2C78-0958FBC514B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5243158"/>
            <a:ext cx="3176847" cy="304616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buNone/>
              <a:defRPr sz="16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European Commission">
            <a:extLst>
              <a:ext uri="{FF2B5EF4-FFF2-40B4-BE49-F238E27FC236}">
                <a16:creationId xmlns:a16="http://schemas.microsoft.com/office/drawing/2014/main" id="{85D80D5D-B11B-B8B1-1D33-81E7377D59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5015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;p31">
            <a:extLst>
              <a:ext uri="{FF2B5EF4-FFF2-40B4-BE49-F238E27FC236}">
                <a16:creationId xmlns:a16="http://schemas.microsoft.com/office/drawing/2014/main" id="{D3CADB7B-43FA-62FF-A4B3-5E073752114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981200"/>
            <a:ext cx="12192000" cy="48767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4518"/>
            <a:ext cx="10515600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800"/>
            </a:lvl1pPr>
          </a:lstStyle>
          <a:p>
            <a:r>
              <a:rPr lang="en-US" dirty="0"/>
              <a:t>Click to add a title</a:t>
            </a:r>
            <a:endParaRPr lang="en-IE" dirty="0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942564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 userDrawn="1"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664" y="174518"/>
            <a:ext cx="2544024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9597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779EA-6394-AAE5-959A-6BB82A7D90AE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Google Shape;75;p31">
            <a:extLst>
              <a:ext uri="{FF2B5EF4-FFF2-40B4-BE49-F238E27FC236}">
                <a16:creationId xmlns:a16="http://schemas.microsoft.com/office/drawing/2014/main" id="{66DB0E40-389A-4ADF-E594-6BBAB29E71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6BCEAD-64F8-A9C2-D826-FF1F037B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9C8E60-AD13-6DDB-15AD-A3F8E3F22A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39B419-47F7-2FF3-C377-FBB7B2DBA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D8C14CF6-6F1D-C458-1F86-A760F31FEE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452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5B256C-F848-9C9F-2A9C-E218DE9A199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A1F22256-0B85-5AAD-C0B2-E8F5E3C50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035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D58619-8012-9B7D-9C59-16671B37457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A0835BD4-2C09-6FBA-FC30-3BD6A28667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1374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45A3C0-5810-CECB-04D1-E370BADB2EE8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 tIns="144000" rIns="144000" bIns="144000" anchor="ctr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BD178DF-B2B3-E383-43AA-D54BBF227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C194F48-423C-93CB-1A61-CE12CAB5B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5037411D-B917-4DD6-582A-69CDCB27D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40935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526B31-D383-5ABA-08B1-8097743DECE0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7151F52-9DDF-CEC4-58EC-587B7A1D77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blue flag with yellow stars&#10;&#10;Description automatically generated">
            <a:extLst>
              <a:ext uri="{FF2B5EF4-FFF2-40B4-BE49-F238E27FC236}">
                <a16:creationId xmlns:a16="http://schemas.microsoft.com/office/drawing/2014/main" id="{8B94F84F-1590-9DE6-C3AC-9FBA58E40E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6D8387C3-85B8-44CF-42FB-C414F5876B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9851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7499CD-21D1-84C4-7FD1-F33A3963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3A7104ED-A036-D2F4-B40F-5A65C505AC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9922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  <a:defRPr sz="2000"/>
            </a:lvl1pPr>
            <a:lvl2pPr>
              <a:buClr>
                <a:schemeClr val="tx2"/>
              </a:buClr>
              <a:buSzPct val="100000"/>
              <a:defRPr sz="1800"/>
            </a:lvl2pPr>
            <a:lvl3pPr>
              <a:buClr>
                <a:schemeClr val="tx2"/>
              </a:buClr>
              <a:defRPr sz="1600"/>
            </a:lvl3pPr>
            <a:lvl4pPr>
              <a:buClr>
                <a:schemeClr val="tx2"/>
              </a:buCl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2BE520F0-58F1-06F4-10C5-832EFDCE6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4900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5570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9DED1-43B7-A54B-D3D7-54792E535D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85570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416748-3994-A02A-B7BD-AC8272883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6A56761B-AC86-49AF-4B3B-2CCCDB7A4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8569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5570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E4D59-AF6A-8993-094A-5A4FED57EA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85570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3588F2-1E00-50BC-0820-CB663EE97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7575C568-2951-1529-11F7-C12F1B067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9454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AA9BB-29EC-79EA-02CA-8452ADF6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1BA1A05-4F7E-D9F9-D094-9C9394F84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7298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8270BF-EE76-A46D-95E0-FB617042099B}"/>
              </a:ext>
            </a:extLst>
          </p:cNvPr>
          <p:cNvSpPr>
            <a:spLocks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7262511B-BA2E-7984-66D6-B5152DA09D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11" name="Picture 10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B557BE9-B8DC-E601-A0F8-16CD84F918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FAC7B2-2467-A72A-9F8B-CBD0FB0D8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D838E642-5C12-54DE-94A0-3EDA044A5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23666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colu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CCFB38-4E5F-126B-A212-3CBD911F98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87083"/>
            <a:ext cx="4670502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6259F-C7F8-D963-3DFD-92239B4D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87083"/>
            <a:ext cx="5181600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02BBC44B-821F-21ED-8464-03E5216981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22B46DA4-CDDE-5119-2E5E-AD549E681C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321162-C08B-5D98-4E1F-FE50C321D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75400899-1203-EA20-07C6-EFFB182F4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16760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8786C-FCBD-3783-706E-0CBF5B0343E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467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DC31AC-D39C-A8A3-ED76-D3399E224DE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7400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635DEE-A882-2487-2337-D6BB66A7A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440D1373-D055-D2EC-8197-171DDBDAD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01730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 text three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F39438-760E-ED2B-8243-319A5EF0477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8465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A7DAD-79FF-9241-7523-B9F28613F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284C9D-0459-8584-A6B3-FFE8383714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8730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9454014D-FC40-DABB-5F97-62E05A376F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2440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E2655-E9DF-246B-F4FD-D62B2B37A4B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C7A71E-B4AA-350C-C619-6CD926C5F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90199"/>
            <a:ext cx="3045644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4B145-4048-55E1-B2E9-6B27CC0E587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86925" y="2010169"/>
            <a:ext cx="3132055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044468-6F92-BCD9-357B-E3328166560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86926" y="2690199"/>
            <a:ext cx="3132055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2839C1-28EB-C84A-8FE0-1EB86DE1BDE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22064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E8E11D-2B2A-C5C5-EFFC-16D7985105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422064" y="2690199"/>
            <a:ext cx="3045644" cy="2598238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761D88-1D18-A805-8D96-5BEBFEFE2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C4BB2291-2147-D1C0-AB46-6D3DE9C2D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20171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9DE773-46A1-EE6A-D3DF-FC96DCA4C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3834467-B58A-08E2-AA0A-DB1D50F360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5" name="Picture 4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570F0233-3DB4-DD9F-5F0F-396910702D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A4DF5A1-9706-DCB7-1601-51D0F26A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FB7DFF0-1C84-8F6C-0408-2B1515126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25619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BD169-F6A4-2E23-F2D4-B7DED1FC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C2FD4-3B80-FE70-83EA-C9956AF11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B7624A9B-CC72-EEB9-2AE2-FDB9629A0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85923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92A6C90-A6CE-C107-4350-7906F5FDD7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839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A45C4F8-1803-A72B-10DF-5927ABF6E4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839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F9C7B51-3F16-5ABF-3BE2-AA17BD10D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F256C38A-CD2B-89BF-A117-9ED92151C6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047276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589047"/>
            <a:ext cx="7587343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6457" y="1895333"/>
            <a:ext cx="7587342" cy="3845577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E7AFEC3F-1C21-3132-B967-9F0F25A560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02728" y="62689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15917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F83483-47D9-4712-A8D7-6CBF6177582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 dirty="0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7"/>
            <a:ext cx="5138057" cy="717240"/>
          </a:xfrm>
          <a:solidFill>
            <a:schemeClr val="bg1"/>
          </a:solidFill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bg1"/>
                </a:solidFill>
                <a:highlight>
                  <a:srgbClr val="003399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772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F035CA-6728-7746-C9FC-81382094BF06}"/>
              </a:ext>
            </a:extLst>
          </p:cNvPr>
          <p:cNvSpPr/>
          <p:nvPr/>
        </p:nvSpPr>
        <p:spPr>
          <a:xfrm>
            <a:off x="5388429" y="0"/>
            <a:ext cx="6803571" cy="685799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 dirty="0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6"/>
            <a:ext cx="5138057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tx2"/>
                </a:solidFill>
                <a:highlight>
                  <a:srgbClr val="FFD34E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07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in 2 columns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73642" y="0"/>
            <a:ext cx="4418358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8936A4-CDCB-C345-F71F-92F2A35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067"/>
            <a:ext cx="7915275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E590DB-1C31-60F0-D6F8-A1706796115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C5D68-6EAE-4A7A-7185-241C6CF3B9B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5921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01A7271-B7CF-4C49-1423-D7CA7ECEF2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0DCEE1B-27AC-37B6-7683-71F823E43E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97D846-EECB-7092-C88A-21E2250B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296A4E82-A1A1-EFC7-7768-E6DDC71C43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559539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14E959-31F1-870D-FAE7-99D8E6333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F6ADE38F-D638-BFB1-E702-D0F6D0CB0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28489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2517C-B46F-A98F-0643-A97107DEC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Footer Placeholder 8">
            <a:extLst>
              <a:ext uri="{FF2B5EF4-FFF2-40B4-BE49-F238E27FC236}">
                <a16:creationId xmlns:a16="http://schemas.microsoft.com/office/drawing/2014/main" id="{2D6F6E54-ED8F-C9DE-9355-5B2E347C24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183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 coloure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C1291-4A16-4E7F-D6F2-0662C6CC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706136"/>
            <a:ext cx="4840275" cy="346317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1CCFCC-12CB-E276-21C2-DAA2C8D36EC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93779" y="1706137"/>
            <a:ext cx="4960021" cy="3463178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240A71C-FBDC-ABE7-AF08-221E5E629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C1FACF7A-9967-0A10-F75B-7E70FCAB2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0522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559404-34AB-2AB1-76B4-CB85000D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16904"/>
            <a:ext cx="10515600" cy="81690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12AF7B-3A7E-8763-817E-DD321C64A6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2B82B-3461-6DA2-3E41-F3AC81391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tx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oogle Shape;66;p29" descr="Quote">
            <a:extLst>
              <a:ext uri="{FF2B5EF4-FFF2-40B4-BE49-F238E27FC236}">
                <a16:creationId xmlns:a16="http://schemas.microsoft.com/office/drawing/2014/main" id="{2BA61D73-E039-6C69-A4A9-27D86CB30D1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BE2FFB7F-6A6F-E203-E2CE-AAC503E40F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Google Shape;66;p29" descr="Quote">
            <a:extLst>
              <a:ext uri="{FF2B5EF4-FFF2-40B4-BE49-F238E27FC236}">
                <a16:creationId xmlns:a16="http://schemas.microsoft.com/office/drawing/2014/main" id="{D61A7912-F509-F977-C8A3-05B55096DDA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flag with yellow stars&#10;&#10;Description automatically generated">
            <a:extLst>
              <a:ext uri="{FF2B5EF4-FFF2-40B4-BE49-F238E27FC236}">
                <a16:creationId xmlns:a16="http://schemas.microsoft.com/office/drawing/2014/main" id="{519F3A2E-810F-F3DF-534B-DFE8563EDC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0BD146-26A9-B2E3-790A-137432E6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Footer Placeholder 8">
            <a:extLst>
              <a:ext uri="{FF2B5EF4-FFF2-40B4-BE49-F238E27FC236}">
                <a16:creationId xmlns:a16="http://schemas.microsoft.com/office/drawing/2014/main" id="{3E557AF9-465E-61C3-8C33-29231AE45B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51349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6039EEF-B8E6-4383-4827-068F061175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E876A1-64BE-0A6D-B28E-A01C8883D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bg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oogle Shape;66;p29" descr="Quote">
            <a:extLst>
              <a:ext uri="{FF2B5EF4-FFF2-40B4-BE49-F238E27FC236}">
                <a16:creationId xmlns:a16="http://schemas.microsoft.com/office/drawing/2014/main" id="{E1B4A183-929D-5431-B365-FECE6A72A484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6CD1AA0-BE2D-038C-5423-E271CF1636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48383-BBA9-7909-CFDF-60BEA0FE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3511"/>
            <a:ext cx="10515600" cy="816904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pic>
        <p:nvPicPr>
          <p:cNvPr id="6" name="Google Shape;66;p29" descr="Quote">
            <a:extLst>
              <a:ext uri="{FF2B5EF4-FFF2-40B4-BE49-F238E27FC236}">
                <a16:creationId xmlns:a16="http://schemas.microsoft.com/office/drawing/2014/main" id="{DE2EBF53-76CE-6C8F-0861-C3A5D384E18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AB87E6E1-A561-866F-CE99-26D9647684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65A446-C679-3C21-6DB2-E6E244E9D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3" name="Footer Placeholder 8">
            <a:extLst>
              <a:ext uri="{FF2B5EF4-FFF2-40B4-BE49-F238E27FC236}">
                <a16:creationId xmlns:a16="http://schemas.microsoft.com/office/drawing/2014/main" id="{11C79F0A-B650-EE29-9ABF-AC09E77535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50225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picture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2718" y="1683033"/>
            <a:ext cx="3886563" cy="3886563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3D5D7A7A-28D1-BC55-7F75-53B9E5FBC5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7D111-DE2E-9994-A799-F62F38E8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3" name="Footer Placeholder 8">
            <a:extLst>
              <a:ext uri="{FF2B5EF4-FFF2-40B4-BE49-F238E27FC236}">
                <a16:creationId xmlns:a16="http://schemas.microsoft.com/office/drawing/2014/main" id="{33A6EEA9-52B7-550C-7CFD-E465C8DB4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0056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D01C79-8E51-7320-51B2-6B4D1CD158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6200794-8F7F-E0F0-3735-90CCC24A8A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271D99-21D4-ED76-0E54-1ECA6FD71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36249086-331D-49C8-6F5E-1FD73ADA23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58344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7EF38B-E8AF-66F2-44F8-7A5DA7FF3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3" name="Footer Placeholder 8">
            <a:extLst>
              <a:ext uri="{FF2B5EF4-FFF2-40B4-BE49-F238E27FC236}">
                <a16:creationId xmlns:a16="http://schemas.microsoft.com/office/drawing/2014/main" id="{0850E44D-CF7B-5CF4-6BF7-5B2F65007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7060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s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4" name="Google Shape;128;p36">
            <a:extLst>
              <a:ext uri="{FF2B5EF4-FFF2-40B4-BE49-F238E27FC236}">
                <a16:creationId xmlns:a16="http://schemas.microsoft.com/office/drawing/2014/main" id="{C6066961-5253-C2E8-C59C-7D3AEA19074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4407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7354" y="179242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128;p36">
            <a:extLst>
              <a:ext uri="{FF2B5EF4-FFF2-40B4-BE49-F238E27FC236}">
                <a16:creationId xmlns:a16="http://schemas.microsoft.com/office/drawing/2014/main" id="{530B519E-B8E9-0851-34A7-4EBCABDB1F2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38198" y="379352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CC6BA2-60D9-1664-3253-8468AB06B3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887352" y="394186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128;p36">
            <a:extLst>
              <a:ext uri="{FF2B5EF4-FFF2-40B4-BE49-F238E27FC236}">
                <a16:creationId xmlns:a16="http://schemas.microsoft.com/office/drawing/2014/main" id="{B0466037-50F3-96B3-1B0E-06D3D18B8BCE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22796" y="167960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1C8BB-B6BF-EFC9-4FB7-FE68ADABF64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71950" y="182795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2B2D1DEC-353D-0530-46BD-FAC7D81DC42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422794" y="382905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01048-C2DE-CFE9-C353-8ED3741099B7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471948" y="397739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7E4CCE-C35C-C711-24D0-0F4BCA80C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3B38F9D4-3EE2-3396-18AD-F87E421900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098333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ctangles pictures white backgroun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15" name="Google Shape;97;p33">
            <a:extLst>
              <a:ext uri="{FF2B5EF4-FFF2-40B4-BE49-F238E27FC236}">
                <a16:creationId xmlns:a16="http://schemas.microsoft.com/office/drawing/2014/main" id="{51CBB8A7-3E08-DCAC-14AF-878AC33CDC3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8200" y="1931348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438DF5-CCC4-87AD-037A-C14F79B6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08868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97;p33">
            <a:extLst>
              <a:ext uri="{FF2B5EF4-FFF2-40B4-BE49-F238E27FC236}">
                <a16:creationId xmlns:a16="http://schemas.microsoft.com/office/drawing/2014/main" id="{BFE9E99F-07A9-26A1-106E-78351E5222CA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838202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6A52A8-BCDE-0058-03FA-48265F58CC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868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95;p33">
            <a:extLst>
              <a:ext uri="{FF2B5EF4-FFF2-40B4-BE49-F238E27FC236}">
                <a16:creationId xmlns:a16="http://schemas.microsoft.com/office/drawing/2014/main" id="{A15E4B72-6400-86B0-FD40-4FCA9F3865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80157" y="1931348"/>
            <a:ext cx="2461593" cy="163815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6022ECE-0EE9-F2CA-72F3-353CAD2AB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587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97;p33">
            <a:extLst>
              <a:ext uri="{FF2B5EF4-FFF2-40B4-BE49-F238E27FC236}">
                <a16:creationId xmlns:a16="http://schemas.microsoft.com/office/drawing/2014/main" id="{0D3E0C88-3573-7B0F-D8F7-5AAD283A42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180157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F2FF4C0-B8CC-5E9A-7FF2-0BA1FD8666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1587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F815C1-0113-F490-4A53-0227959C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40C61561-6F08-5417-8327-52799F612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11212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squared picture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993028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5" name="Google Shape;116;p35">
            <a:extLst>
              <a:ext uri="{FF2B5EF4-FFF2-40B4-BE49-F238E27FC236}">
                <a16:creationId xmlns:a16="http://schemas.microsoft.com/office/drawing/2014/main" id="{80AA888C-2660-9749-11E6-8A96DD56EAC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147856" y="161372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Google Shape;117;p35">
            <a:extLst>
              <a:ext uri="{FF2B5EF4-FFF2-40B4-BE49-F238E27FC236}">
                <a16:creationId xmlns:a16="http://schemas.microsoft.com/office/drawing/2014/main" id="{95752BFF-4A6F-68EA-E048-C405D776F6A9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7302684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Google Shape;118;p35">
            <a:extLst>
              <a:ext uri="{FF2B5EF4-FFF2-40B4-BE49-F238E27FC236}">
                <a16:creationId xmlns:a16="http://schemas.microsoft.com/office/drawing/2014/main" id="{69A61CD2-9393-897F-4851-B55A256B657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9457512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5" name="Google Shape;114;p35">
            <a:extLst>
              <a:ext uri="{FF2B5EF4-FFF2-40B4-BE49-F238E27FC236}">
                <a16:creationId xmlns:a16="http://schemas.microsoft.com/office/drawing/2014/main" id="{5BBBB0BA-17D9-1A2A-5573-A96E32CB11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38200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6" name="Google Shape;115;p35">
            <a:extLst>
              <a:ext uri="{FF2B5EF4-FFF2-40B4-BE49-F238E27FC236}">
                <a16:creationId xmlns:a16="http://schemas.microsoft.com/office/drawing/2014/main" id="{E234676C-5503-D335-7C9F-8EBF756F24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993028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7" name="Google Shape;116;p35">
            <a:extLst>
              <a:ext uri="{FF2B5EF4-FFF2-40B4-BE49-F238E27FC236}">
                <a16:creationId xmlns:a16="http://schemas.microsoft.com/office/drawing/2014/main" id="{8C059826-5CA9-F193-6C89-8B0DECF9ACE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47856" y="379975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8" name="Google Shape;117;p35">
            <a:extLst>
              <a:ext uri="{FF2B5EF4-FFF2-40B4-BE49-F238E27FC236}">
                <a16:creationId xmlns:a16="http://schemas.microsoft.com/office/drawing/2014/main" id="{E57729DD-0495-06CF-3D2B-B8EC5F7D6EF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302684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9" name="Google Shape;118;p35">
            <a:extLst>
              <a:ext uri="{FF2B5EF4-FFF2-40B4-BE49-F238E27FC236}">
                <a16:creationId xmlns:a16="http://schemas.microsoft.com/office/drawing/2014/main" id="{DDFD3960-357B-A667-2997-F567232AE44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457512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EF7B-6FA5-122A-260D-E885CDDAA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2F8295BB-BABD-70B5-D58D-1DF08E62A28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52003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2" name="Google Shape;121;p35">
            <a:extLst>
              <a:ext uri="{FF2B5EF4-FFF2-40B4-BE49-F238E27FC236}">
                <a16:creationId xmlns:a16="http://schemas.microsoft.com/office/drawing/2014/main" id="{2EA4C09F-A3D0-2FDF-C8EF-EDEF2FCF78CE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C5C1-4287-4FC9-8450-3D86D951F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F95AF122-27C1-57B4-2A7C-54A134842A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8614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8" name="Google Shape;114;p35">
            <a:extLst>
              <a:ext uri="{FF2B5EF4-FFF2-40B4-BE49-F238E27FC236}">
                <a16:creationId xmlns:a16="http://schemas.microsoft.com/office/drawing/2014/main" id="{F38470BA-1066-4059-A16D-B9EE9722C73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Google Shape;115;p35">
            <a:extLst>
              <a:ext uri="{FF2B5EF4-FFF2-40B4-BE49-F238E27FC236}">
                <a16:creationId xmlns:a16="http://schemas.microsoft.com/office/drawing/2014/main" id="{4C5EDD4B-6148-8C81-CEE4-C4C5BFE4E78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Google Shape;121;p35">
            <a:extLst>
              <a:ext uri="{FF2B5EF4-FFF2-40B4-BE49-F238E27FC236}">
                <a16:creationId xmlns:a16="http://schemas.microsoft.com/office/drawing/2014/main" id="{85A61031-57E6-E855-38A1-FA502D6C575D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C730096-D3D5-78FF-DEE5-BE9525C4D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9F566B8-5CFB-8DB0-6A67-925C39BEFB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800A1-1EE4-975A-7B55-1404DB41F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D39D4F72-AD6A-6B47-A2FF-9CFB1C55FF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9800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44;p20">
            <a:extLst>
              <a:ext uri="{FF2B5EF4-FFF2-40B4-BE49-F238E27FC236}">
                <a16:creationId xmlns:a16="http://schemas.microsoft.com/office/drawing/2014/main" id="{DA7E9652-CF81-1788-7674-E1FA25BFE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16668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oogle Shape;444;p20">
            <a:extLst>
              <a:ext uri="{FF2B5EF4-FFF2-40B4-BE49-F238E27FC236}">
                <a16:creationId xmlns:a16="http://schemas.microsoft.com/office/drawing/2014/main" id="{8A55753B-1E31-7005-E76C-7A1B520A3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FE782E-88D7-720D-47B0-E5C4BDBFE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134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405823-B0A9-9047-FAB4-A44410598E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68" r="126" b="34569"/>
          <a:stretch/>
        </p:blipFill>
        <p:spPr>
          <a:xfrm>
            <a:off x="0" y="0"/>
            <a:ext cx="12192000" cy="126527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19D844D-C5C0-33CD-BDCA-2EB9C55C1D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4295" y="197728"/>
            <a:ext cx="9144000" cy="80865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1B3B51"/>
                </a:solidFill>
                <a:latin typeface="EC Square Sans Pro" panose="020B0506040000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3396396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1071350" y="1047443"/>
            <a:ext cx="10098096" cy="4636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2194813" y="4831376"/>
            <a:ext cx="89746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71350" y="1499645"/>
            <a:ext cx="10065224" cy="2865490"/>
          </a:xfrm>
        </p:spPr>
        <p:txBody>
          <a:bodyPr wrap="square" anchor="ctr" anchorCtr="0">
            <a:noAutofit/>
          </a:bodyPr>
          <a:lstStyle>
            <a:lvl1pPr algn="ctr">
              <a:defRPr sz="3600" b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Enter your testimonial here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1349" y="4645214"/>
            <a:ext cx="10098358" cy="294935"/>
          </a:xfrm>
        </p:spPr>
        <p:txBody>
          <a:bodyPr wrap="none" tIns="0" bIns="0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 of speaker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1071351" y="4945651"/>
            <a:ext cx="10098096" cy="283576"/>
          </a:xfrm>
        </p:spPr>
        <p:txBody>
          <a:bodyPr wrap="none" tIns="0" bIns="0">
            <a:noAutofit/>
          </a:bodyPr>
          <a:lstStyle>
            <a:lvl1pPr marL="0" indent="0" algn="ctr">
              <a:buFontTx/>
              <a:buNone/>
              <a:defRPr sz="1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Profession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1849706" y="609539"/>
            <a:ext cx="914400" cy="914400"/>
            <a:chOff x="1849706" y="609539"/>
            <a:chExt cx="914400" cy="914400"/>
          </a:xfrm>
        </p:grpSpPr>
        <p:sp>
          <p:nvSpPr>
            <p:cNvPr id="14" name="Oval 13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8" name="Picture 2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 userDrawn="1"/>
        </p:nvGrpSpPr>
        <p:grpSpPr>
          <a:xfrm rot="10800000">
            <a:off x="9516557" y="5222468"/>
            <a:ext cx="914400" cy="914400"/>
            <a:chOff x="1849706" y="609539"/>
            <a:chExt cx="914400" cy="914400"/>
          </a:xfrm>
        </p:grpSpPr>
        <p:sp>
          <p:nvSpPr>
            <p:cNvPr id="20" name="Oval 19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4" t="6053" r="30725" b="6244"/>
          <a:stretch/>
        </p:blipFill>
        <p:spPr>
          <a:xfrm>
            <a:off x="429491" y="4461163"/>
            <a:ext cx="1233054" cy="216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5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jpe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FE374-A678-A684-FA4B-26330CF65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A1E0C-386D-FF7A-6872-1942CD433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E66B9-5E84-94E6-4EDD-A9E25FB0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42619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53097-A9FD-84E7-4EFA-47C8DA48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CE57FDCE-6642-0FA5-3739-FA81457769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3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40C55-B1A0-5DE0-B0E4-F05DE5506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A12B438D-C839-BF7B-253A-401802D9F2AC}"/>
              </a:ext>
            </a:extLst>
          </p:cNvPr>
          <p:cNvPicPr/>
          <p:nvPr userDrawn="1"/>
        </p:nvPicPr>
        <p:blipFill>
          <a:blip r:embed="rId43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756ABFE-DCB4-5FCC-525D-A462F5BB0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9934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  <p:sldLayoutId id="2147483939" r:id="rId19"/>
    <p:sldLayoutId id="2147483940" r:id="rId20"/>
    <p:sldLayoutId id="2147483941" r:id="rId21"/>
    <p:sldLayoutId id="2147483942" r:id="rId22"/>
    <p:sldLayoutId id="2147483943" r:id="rId23"/>
    <p:sldLayoutId id="2147483944" r:id="rId24"/>
    <p:sldLayoutId id="2147483945" r:id="rId25"/>
    <p:sldLayoutId id="2147483946" r:id="rId26"/>
    <p:sldLayoutId id="2147483947" r:id="rId27"/>
    <p:sldLayoutId id="2147483948" r:id="rId28"/>
    <p:sldLayoutId id="2147483949" r:id="rId29"/>
    <p:sldLayoutId id="2147483950" r:id="rId30"/>
    <p:sldLayoutId id="2147483951" r:id="rId31"/>
    <p:sldLayoutId id="2147483952" r:id="rId32"/>
    <p:sldLayoutId id="2147483953" r:id="rId33"/>
    <p:sldLayoutId id="2147483954" r:id="rId34"/>
    <p:sldLayoutId id="2147483955" r:id="rId35"/>
    <p:sldLayoutId id="2147483956" r:id="rId36"/>
    <p:sldLayoutId id="2147483957" r:id="rId37"/>
    <p:sldLayoutId id="2147483958" r:id="rId38"/>
    <p:sldLayoutId id="2147483959" r:id="rId39"/>
    <p:sldLayoutId id="214748396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lieve.bos@ec.europa.eu" TargetMode="External"/><Relationship Id="rId2" Type="http://schemas.openxmlformats.org/officeDocument/2006/relationships/hyperlink" Target="https://research-and-innovation.ec.europa.eu/strategy/support-policy-making/shaping-eu-research-and-innovation-policy/european-innovation-act_en" TargetMode="Externa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04D590-9922-C06A-407C-2B718394A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8256"/>
            <a:ext cx="10515600" cy="1020337"/>
          </a:xfrm>
        </p:spPr>
        <p:txBody>
          <a:bodyPr/>
          <a:lstStyle/>
          <a:p>
            <a:r>
              <a:rPr lang="en-GB" sz="7200" dirty="0"/>
              <a:t>European Innovation Act</a:t>
            </a:r>
            <a:br>
              <a:rPr lang="en-GB" sz="7200" dirty="0"/>
            </a:br>
            <a:r>
              <a:rPr lang="en-GB" sz="3600" dirty="0"/>
              <a:t>What is in the EC proposal</a:t>
            </a:r>
            <a:endParaRPr lang="en-IE" sz="36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1456CEF-57DB-B4CE-60F1-7B93F72DA5B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219575"/>
            <a:ext cx="6804804" cy="611188"/>
          </a:xfrm>
        </p:spPr>
        <p:txBody>
          <a:bodyPr/>
          <a:lstStyle/>
          <a:p>
            <a:r>
              <a:rPr lang="en-IE" dirty="0"/>
              <a:t>ESIR, 18 September 2026</a:t>
            </a:r>
          </a:p>
        </p:txBody>
      </p:sp>
      <p:pic>
        <p:nvPicPr>
          <p:cNvPr id="9" name="Picture 8" descr="European Commission">
            <a:extLst>
              <a:ext uri="{FF2B5EF4-FFF2-40B4-BE49-F238E27FC236}">
                <a16:creationId xmlns:a16="http://schemas.microsoft.com/office/drawing/2014/main" id="{179F3FC9-B6FB-BFA2-12E7-546955BFD0B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A33CC-207E-E267-1203-E80760750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58C036-A044-A28B-9B32-6DC89B2A0BF0}"/>
              </a:ext>
            </a:extLst>
          </p:cNvPr>
          <p:cNvSpPr txBox="1"/>
          <p:nvPr/>
        </p:nvSpPr>
        <p:spPr>
          <a:xfrm>
            <a:off x="255638" y="245807"/>
            <a:ext cx="42915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 dirty="0"/>
              <a:t>R&amp;D procurement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BF32AF-1CB1-F65D-1DBF-D738A818B4E3}"/>
              </a:ext>
            </a:extLst>
          </p:cNvPr>
          <p:cNvSpPr txBox="1"/>
          <p:nvPr/>
        </p:nvSpPr>
        <p:spPr>
          <a:xfrm>
            <a:off x="564649" y="1929706"/>
            <a:ext cx="1106270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/>
              <a:t>The EIA focuses on: </a:t>
            </a:r>
          </a:p>
          <a:p>
            <a:endParaRPr lang="en-I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2000" b="1" dirty="0"/>
              <a:t>One common, simpler rulebook </a:t>
            </a:r>
            <a:r>
              <a:rPr lang="en-IE" sz="2000" dirty="0"/>
              <a:t>for all R&amp;D procurements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I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2000" dirty="0"/>
              <a:t>Removing barriers for </a:t>
            </a:r>
            <a:r>
              <a:rPr lang="en-IE" sz="2000" b="1" dirty="0"/>
              <a:t>joint cross-border R&amp;D procurement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I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2000" dirty="0"/>
              <a:t>Making R&amp;D procurements more </a:t>
            </a:r>
            <a:r>
              <a:rPr lang="en-IE" sz="2000" b="1" dirty="0"/>
              <a:t>innovation-friendly </a:t>
            </a:r>
            <a:r>
              <a:rPr lang="en-IE" sz="2000" dirty="0"/>
              <a:t>and more </a:t>
            </a:r>
            <a:r>
              <a:rPr lang="en-IE" sz="2000" b="1" dirty="0"/>
              <a:t>startup friendly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I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2000" dirty="0"/>
              <a:t>Equipping R&amp;D procurements to help </a:t>
            </a:r>
            <a:r>
              <a:rPr lang="en-IE" sz="2000" b="1" dirty="0"/>
              <a:t>reinforce EU strategic autonomy</a:t>
            </a:r>
            <a:endParaRPr lang="en-I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I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2000" dirty="0"/>
              <a:t>Unlocking the potential to use R&amp;D procurements more for </a:t>
            </a:r>
            <a:r>
              <a:rPr lang="en-IE" sz="2000" b="1" dirty="0"/>
              <a:t>deep tech solutions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I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2000" dirty="0"/>
              <a:t>Better </a:t>
            </a:r>
            <a:r>
              <a:rPr lang="en-IE" sz="2000" b="1" dirty="0"/>
              <a:t>protecting the rights of companies </a:t>
            </a:r>
            <a:r>
              <a:rPr lang="en-IE" sz="2000" dirty="0"/>
              <a:t>in R&amp;D procurements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210FD1-14F6-F178-10BA-F2BF90D03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962" y="562492"/>
            <a:ext cx="3580302" cy="242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320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6F5F2-163C-09F9-1C17-CD0E4A7F6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963DF3-E378-EAE6-62DA-1E39708F5BD6}"/>
              </a:ext>
            </a:extLst>
          </p:cNvPr>
          <p:cNvSpPr txBox="1"/>
          <p:nvPr/>
        </p:nvSpPr>
        <p:spPr>
          <a:xfrm>
            <a:off x="255638" y="245807"/>
            <a:ext cx="1110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 dirty="0"/>
              <a:t>What’s in it for an innovative company / startup?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C099C-296B-2CB0-3821-AF1C93F5A739}"/>
              </a:ext>
            </a:extLst>
          </p:cNvPr>
          <p:cNvSpPr txBox="1">
            <a:spLocks/>
          </p:cNvSpPr>
          <p:nvPr/>
        </p:nvSpPr>
        <p:spPr>
          <a:xfrm>
            <a:off x="400451" y="1553252"/>
            <a:ext cx="10964317" cy="36384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Before R&amp;D procurements are launched, it will be consulted by public buyers to ensure that demand matches what supply side can deliver (</a:t>
            </a:r>
            <a:r>
              <a:rPr lang="en-IE" b="1" dirty="0"/>
              <a:t>open market consultations</a:t>
            </a:r>
            <a:r>
              <a:rPr lang="en-IE" dirty="0"/>
              <a:t>)</a:t>
            </a:r>
          </a:p>
          <a:p>
            <a:r>
              <a:rPr lang="en-IE" dirty="0"/>
              <a:t>It will </a:t>
            </a:r>
            <a:r>
              <a:rPr lang="en-IE" b="1" dirty="0"/>
              <a:t>more easily find </a:t>
            </a:r>
            <a:r>
              <a:rPr lang="en-IE" dirty="0"/>
              <a:t>all market consultations and R&amp;D procurements for its technology / field of activity that are launched in any EU Member State on the EU TED portal. </a:t>
            </a:r>
          </a:p>
          <a:p>
            <a:r>
              <a:rPr lang="en-IE" dirty="0"/>
              <a:t>It can make offers in </a:t>
            </a:r>
            <a:r>
              <a:rPr lang="en-IE" b="1" dirty="0"/>
              <a:t>any EU language </a:t>
            </a:r>
            <a:r>
              <a:rPr lang="en-IE" dirty="0"/>
              <a:t>and participate in a </a:t>
            </a:r>
            <a:r>
              <a:rPr lang="en-IE" b="1" dirty="0"/>
              <a:t>fully electronic </a:t>
            </a:r>
            <a:r>
              <a:rPr lang="en-IE" dirty="0"/>
              <a:t>way. </a:t>
            </a:r>
          </a:p>
          <a:p>
            <a:r>
              <a:rPr lang="en-IE" dirty="0"/>
              <a:t>It can participate, even if it has </a:t>
            </a:r>
            <a:r>
              <a:rPr lang="en-IE" b="1" dirty="0"/>
              <a:t>no track record</a:t>
            </a:r>
            <a:r>
              <a:rPr lang="en-IE" dirty="0"/>
              <a:t>, turnover or annual financial statements or cannot pay high </a:t>
            </a:r>
            <a:r>
              <a:rPr lang="en-IE" b="1" dirty="0"/>
              <a:t>financial guarantees </a:t>
            </a:r>
            <a:r>
              <a:rPr lang="en-IE" dirty="0"/>
              <a:t>required by some public buyers today. </a:t>
            </a:r>
          </a:p>
          <a:p>
            <a:r>
              <a:rPr lang="en-IE" dirty="0"/>
              <a:t>It will have its offer evaluated not primarily based on price but on its </a:t>
            </a:r>
            <a:r>
              <a:rPr lang="en-IE" b="1" dirty="0"/>
              <a:t>quality</a:t>
            </a:r>
            <a:r>
              <a:rPr lang="en-IE" dirty="0"/>
              <a:t> (e.g. the novelty of its technology / ideas) and on the </a:t>
            </a:r>
            <a:r>
              <a:rPr lang="en-IE" b="1" dirty="0"/>
              <a:t>long term benefits </a:t>
            </a:r>
            <a:r>
              <a:rPr lang="en-IE" dirty="0"/>
              <a:t>of its tender. </a:t>
            </a:r>
          </a:p>
          <a:p>
            <a:r>
              <a:rPr lang="en-IE" dirty="0"/>
              <a:t>It can get </a:t>
            </a:r>
            <a:r>
              <a:rPr lang="en-IE" b="1" dirty="0"/>
              <a:t>higher points for EU added value </a:t>
            </a:r>
            <a:r>
              <a:rPr lang="en-IE" dirty="0"/>
              <a:t>(if it does more R&amp;D in the EU, if it builds further on previously EU funded R&amp;D, if it uses more EU made technologies / materials / standards, if it reinforces the technology supply chain and the EU innovation ecosystem). </a:t>
            </a:r>
          </a:p>
          <a:p>
            <a:r>
              <a:rPr lang="en-IE" dirty="0"/>
              <a:t>It will not be disadvantaged by tender specs </a:t>
            </a:r>
            <a:r>
              <a:rPr lang="en-IE" b="1" dirty="0"/>
              <a:t>overspecifying </a:t>
            </a:r>
            <a:r>
              <a:rPr lang="en-IE" dirty="0"/>
              <a:t>the solution to be delivered. </a:t>
            </a:r>
          </a:p>
          <a:p>
            <a:r>
              <a:rPr lang="en-IE" dirty="0"/>
              <a:t>It will be </a:t>
            </a:r>
            <a:r>
              <a:rPr lang="en-IE" b="1" dirty="0"/>
              <a:t>easier as a new entrant to enter and scale </a:t>
            </a:r>
            <a:r>
              <a:rPr lang="en-IE" dirty="0"/>
              <a:t>on the public procurement market (multiple sourcing, not 27 different rules but 1 set of rules across the Single Market…) </a:t>
            </a:r>
          </a:p>
          <a:p>
            <a:pPr marL="0" indent="0">
              <a:buNone/>
            </a:pPr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68737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5200B-1CAB-CF55-7C08-B442D17C7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5ECBA3D-7539-6DAD-8407-66BA187C50CF}"/>
              </a:ext>
            </a:extLst>
          </p:cNvPr>
          <p:cNvSpPr txBox="1"/>
          <p:nvPr/>
        </p:nvSpPr>
        <p:spPr>
          <a:xfrm>
            <a:off x="255638" y="245807"/>
            <a:ext cx="1110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 dirty="0"/>
              <a:t>What’s in it for an innovative company / startup?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BE75D-6FBD-4FC3-9C83-160BB8E81EB8}"/>
              </a:ext>
            </a:extLst>
          </p:cNvPr>
          <p:cNvSpPr txBox="1">
            <a:spLocks/>
          </p:cNvSpPr>
          <p:nvPr/>
        </p:nvSpPr>
        <p:spPr>
          <a:xfrm>
            <a:off x="380996" y="1553252"/>
            <a:ext cx="11204647" cy="36384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It can </a:t>
            </a:r>
            <a:r>
              <a:rPr lang="en-IE" b="1" dirty="0"/>
              <a:t>negotiate contract conditions </a:t>
            </a:r>
            <a:r>
              <a:rPr lang="en-IE" dirty="0"/>
              <a:t>with the public buyer (or even suggest contractual clauses to public buyers. e.g. on payment schedule, dispute resolution mechanism etc)</a:t>
            </a:r>
          </a:p>
          <a:p>
            <a:r>
              <a:rPr lang="en-IE" dirty="0"/>
              <a:t>It will have a </a:t>
            </a:r>
            <a:r>
              <a:rPr lang="en-IE" b="1" dirty="0"/>
              <a:t>shorter time to contract </a:t>
            </a:r>
            <a:r>
              <a:rPr lang="en-IE" dirty="0"/>
              <a:t>and get its offer evaluated within max 2 months (no more keeping companies waiting in uncertainty for 9 months or longer). </a:t>
            </a:r>
          </a:p>
          <a:p>
            <a:r>
              <a:rPr lang="en-IE" dirty="0"/>
              <a:t>It will have a </a:t>
            </a:r>
            <a:r>
              <a:rPr lang="en-IE" b="1" dirty="0"/>
              <a:t>preference </a:t>
            </a:r>
            <a:r>
              <a:rPr lang="en-IE" dirty="0"/>
              <a:t>to be selected if it is </a:t>
            </a:r>
            <a:r>
              <a:rPr lang="en-IE" b="1" dirty="0"/>
              <a:t>based</a:t>
            </a:r>
            <a:r>
              <a:rPr lang="en-IE" dirty="0"/>
              <a:t> </a:t>
            </a:r>
            <a:r>
              <a:rPr lang="en-IE" b="1" dirty="0"/>
              <a:t>and commits to do the majority of the R&amp;D for the contract in the Single Market </a:t>
            </a:r>
            <a:r>
              <a:rPr lang="en-IE" dirty="0"/>
              <a:t>(MS, EEA and Western Balkan countries)</a:t>
            </a:r>
            <a:r>
              <a:rPr lang="en-IE" b="1" dirty="0"/>
              <a:t> </a:t>
            </a:r>
          </a:p>
          <a:p>
            <a:pPr lvl="0"/>
            <a:r>
              <a:rPr lang="en-IE" dirty="0"/>
              <a:t>It will </a:t>
            </a:r>
            <a:r>
              <a:rPr lang="en-IE" b="1" dirty="0"/>
              <a:t>keep control over its intellectual property rights </a:t>
            </a:r>
            <a:r>
              <a:rPr lang="en-IE" dirty="0"/>
              <a:t>(with some exceptions), which will help attract additional financial investments. </a:t>
            </a:r>
          </a:p>
          <a:p>
            <a:pPr lvl="0"/>
            <a:r>
              <a:rPr lang="en-IE" dirty="0"/>
              <a:t>It can </a:t>
            </a:r>
            <a:r>
              <a:rPr lang="en-IE" b="1" dirty="0"/>
              <a:t>join ongoing R&amp;D procurements</a:t>
            </a:r>
            <a:r>
              <a:rPr lang="en-IE" dirty="0"/>
              <a:t>. </a:t>
            </a:r>
          </a:p>
          <a:p>
            <a:pPr lvl="0"/>
            <a:r>
              <a:rPr lang="en-IE" dirty="0"/>
              <a:t>It will be </a:t>
            </a:r>
            <a:r>
              <a:rPr lang="en-IE" b="1" dirty="0"/>
              <a:t>financially rewarded if it performs better than expected </a:t>
            </a:r>
            <a:r>
              <a:rPr lang="en-IE" dirty="0"/>
              <a:t>-  if it generates extra cost savings or quality improvements for public buyers during ongoing large R&amp;D contracts </a:t>
            </a:r>
          </a:p>
          <a:p>
            <a:pPr lvl="0"/>
            <a:r>
              <a:rPr lang="en-IE" dirty="0"/>
              <a:t>It will get </a:t>
            </a:r>
            <a:r>
              <a:rPr lang="en-IE" b="1" dirty="0"/>
              <a:t>paid on time</a:t>
            </a:r>
            <a:r>
              <a:rPr lang="en-IE" dirty="0"/>
              <a:t>, it will normally get </a:t>
            </a:r>
            <a:r>
              <a:rPr lang="en-IE" b="1" dirty="0"/>
              <a:t>pre-financing</a:t>
            </a:r>
            <a:r>
              <a:rPr lang="en-IE" dirty="0"/>
              <a:t> payments in every R&amp;D procurement, and subcontractors can get </a:t>
            </a:r>
            <a:r>
              <a:rPr lang="en-IE" b="1" dirty="0"/>
              <a:t>directly paid by the public buyer</a:t>
            </a:r>
            <a:r>
              <a:rPr lang="en-IE" dirty="0"/>
              <a:t>.</a:t>
            </a:r>
          </a:p>
          <a:p>
            <a:pPr lvl="0"/>
            <a:r>
              <a:rPr lang="en-IE" dirty="0"/>
              <a:t>It can get a </a:t>
            </a:r>
            <a:r>
              <a:rPr lang="en-IE" b="1" dirty="0"/>
              <a:t>first customer reference </a:t>
            </a:r>
            <a:r>
              <a:rPr lang="en-IE" dirty="0"/>
              <a:t>from the R&amp;D procurement                                             (public buyer can keep the ownership of limited set of developed solutions) </a:t>
            </a:r>
          </a:p>
          <a:p>
            <a:pPr marL="0" indent="0">
              <a:buNone/>
            </a:pPr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3337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28B2C-AA55-38B1-DDA9-34F421174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451C19-1A41-8232-6F3C-3BE0335F61E1}"/>
              </a:ext>
            </a:extLst>
          </p:cNvPr>
          <p:cNvSpPr txBox="1"/>
          <p:nvPr/>
        </p:nvSpPr>
        <p:spPr>
          <a:xfrm>
            <a:off x="255638" y="245807"/>
            <a:ext cx="68868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 dirty="0"/>
              <a:t>What’s in it for public buyers?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063EF-0ED7-2862-C4D3-5E05F74AE23A}"/>
              </a:ext>
            </a:extLst>
          </p:cNvPr>
          <p:cNvSpPr txBox="1">
            <a:spLocks/>
          </p:cNvSpPr>
          <p:nvPr/>
        </p:nvSpPr>
        <p:spPr>
          <a:xfrm>
            <a:off x="400453" y="1514341"/>
            <a:ext cx="11350558" cy="36384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b="1" dirty="0"/>
              <a:t>Increased legal certainty </a:t>
            </a:r>
            <a:r>
              <a:rPr lang="en-IE" dirty="0"/>
              <a:t>(1 single rulebook covering all key R&amp;D&amp;I related aspects)</a:t>
            </a:r>
          </a:p>
          <a:p>
            <a:r>
              <a:rPr lang="en-IE" b="1" dirty="0"/>
              <a:t>Easier joint cross border procurement </a:t>
            </a:r>
            <a:r>
              <a:rPr lang="en-IE" dirty="0"/>
              <a:t>with buyers across national borders (better price quality solutions, sharing expertise and costs of running R&amp;D procurements with other buyers)</a:t>
            </a:r>
          </a:p>
          <a:p>
            <a:r>
              <a:rPr lang="en-IE" b="1" dirty="0"/>
              <a:t>No reporting burden </a:t>
            </a:r>
            <a:r>
              <a:rPr lang="en-IE" dirty="0"/>
              <a:t>to EU</a:t>
            </a:r>
          </a:p>
          <a:p>
            <a:r>
              <a:rPr lang="en-IE" b="1"/>
              <a:t>More flexible procedure</a:t>
            </a:r>
            <a:endParaRPr lang="en-IE" dirty="0"/>
          </a:p>
          <a:p>
            <a:r>
              <a:rPr lang="en-GB" b="1" dirty="0"/>
              <a:t>More freedom to negotiate </a:t>
            </a:r>
            <a:r>
              <a:rPr lang="en-GB" dirty="0"/>
              <a:t>the R&amp;D activities and the intended results to be developed before and during the contract (more flexible contract amendments). </a:t>
            </a:r>
          </a:p>
          <a:p>
            <a:r>
              <a:rPr lang="en-GB" dirty="0"/>
              <a:t>More flexibility to get </a:t>
            </a:r>
            <a:r>
              <a:rPr lang="en-GB" b="1" dirty="0"/>
              <a:t>deep tech solutions </a:t>
            </a:r>
            <a:r>
              <a:rPr lang="en-GB" dirty="0"/>
              <a:t>developed</a:t>
            </a:r>
            <a:r>
              <a:rPr lang="en-GB" b="1" dirty="0"/>
              <a:t> </a:t>
            </a:r>
            <a:r>
              <a:rPr lang="en-GB" dirty="0"/>
              <a:t>(material cost can be &gt; 50% in R&amp;D proc)</a:t>
            </a:r>
          </a:p>
          <a:p>
            <a:r>
              <a:rPr lang="en-GB" b="1" dirty="0"/>
              <a:t>Create more jobs and build up capacity </a:t>
            </a:r>
            <a:r>
              <a:rPr lang="en-GB" dirty="0"/>
              <a:t>(labs, infrastructure, personnel, know how) for R&amp;D and future manufacturing activities </a:t>
            </a:r>
            <a:r>
              <a:rPr lang="en-GB" b="1" dirty="0"/>
              <a:t>for innovative high growth sectors in the EU</a:t>
            </a:r>
          </a:p>
          <a:p>
            <a:r>
              <a:rPr lang="en-GB" b="1" dirty="0"/>
              <a:t>Modernise public sector at lower cost </a:t>
            </a:r>
            <a:r>
              <a:rPr lang="en-GB" dirty="0"/>
              <a:t>(leaving IP ownership with suppliers, value engineering and multiple sourcing results in significant cost savings incl. cheaper products for public buyers)</a:t>
            </a:r>
          </a:p>
          <a:p>
            <a:r>
              <a:rPr lang="en-GB" b="1" dirty="0"/>
              <a:t>Increase the uptake of R&amp;D results </a:t>
            </a:r>
            <a:r>
              <a:rPr lang="en-GB" dirty="0"/>
              <a:t>that received </a:t>
            </a:r>
            <a:r>
              <a:rPr lang="en-GB" b="1" dirty="0"/>
              <a:t>previous public funding in the EU</a:t>
            </a:r>
          </a:p>
          <a:p>
            <a:pPr marL="0" indent="0">
              <a:buNone/>
            </a:pPr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75232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6A4D1-8A3E-9E63-2214-9903BEF98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Hexagon 24">
            <a:extLst>
              <a:ext uri="{FF2B5EF4-FFF2-40B4-BE49-F238E27FC236}">
                <a16:creationId xmlns:a16="http://schemas.microsoft.com/office/drawing/2014/main" id="{61CABE20-08C2-C793-CF98-1CBE17577089}"/>
              </a:ext>
            </a:extLst>
          </p:cNvPr>
          <p:cNvSpPr/>
          <p:nvPr/>
        </p:nvSpPr>
        <p:spPr>
          <a:xfrm>
            <a:off x="10038573" y="1652671"/>
            <a:ext cx="1609905" cy="1297859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160A9627-8927-B31C-E777-B0A717835AFF}"/>
              </a:ext>
            </a:extLst>
          </p:cNvPr>
          <p:cNvSpPr/>
          <p:nvPr/>
        </p:nvSpPr>
        <p:spPr>
          <a:xfrm>
            <a:off x="8262661" y="1672371"/>
            <a:ext cx="1609905" cy="1297859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8377C0-6788-413A-9F86-96DCF9ADB510}"/>
              </a:ext>
            </a:extLst>
          </p:cNvPr>
          <p:cNvSpPr txBox="1"/>
          <p:nvPr/>
        </p:nvSpPr>
        <p:spPr>
          <a:xfrm>
            <a:off x="255638" y="245807"/>
            <a:ext cx="78895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/>
              <a:t>EUIPO mandate and support services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977A35-4043-35C3-512E-5482CCB05BE6}"/>
              </a:ext>
            </a:extLst>
          </p:cNvPr>
          <p:cNvSpPr txBox="1"/>
          <p:nvPr/>
        </p:nvSpPr>
        <p:spPr>
          <a:xfrm>
            <a:off x="591034" y="1715697"/>
            <a:ext cx="826700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/>
              <a:t>The EIA gives a mandate to EUIPO to establish: </a:t>
            </a:r>
          </a:p>
          <a:p>
            <a:endParaRPr lang="en-I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2000" dirty="0"/>
              <a:t>an </a:t>
            </a:r>
            <a:r>
              <a:rPr lang="en-IE" sz="2000" b="1" dirty="0"/>
              <a:t>EU-wide framework for IP valuation</a:t>
            </a:r>
            <a:r>
              <a:rPr lang="en-IE" sz="2000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/>
              <a:t>to reduce costs for innovators to value IP &amp; enable </a:t>
            </a:r>
          </a:p>
          <a:p>
            <a:pPr lvl="1"/>
            <a:r>
              <a:rPr lang="en-IE" sz="2000" dirty="0"/>
              <a:t>     financers (incl. banks) to grant financing against IP more easily</a:t>
            </a:r>
          </a:p>
          <a:p>
            <a:pPr lvl="1"/>
            <a:endParaRPr lang="en-I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2000" dirty="0"/>
              <a:t>a EU-wide </a:t>
            </a:r>
            <a:r>
              <a:rPr lang="en-IE" sz="2000" b="1" dirty="0"/>
              <a:t>IP marketplace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/>
              <a:t>to facilitate matchmaking of IP buyers / licensees (incl. investors)</a:t>
            </a:r>
          </a:p>
          <a:p>
            <a:pPr lvl="1"/>
            <a:r>
              <a:rPr lang="en-IE" sz="2000" b="1" dirty="0"/>
              <a:t>     </a:t>
            </a:r>
            <a:r>
              <a:rPr lang="en-IE" sz="2000" dirty="0"/>
              <a:t>&amp;</a:t>
            </a:r>
            <a:r>
              <a:rPr lang="en-IE" sz="2000" b="1" dirty="0"/>
              <a:t> </a:t>
            </a:r>
            <a:r>
              <a:rPr lang="en-IE" sz="2000" dirty="0"/>
              <a:t>IP sellers / licensors (incl. universities, companies) </a:t>
            </a:r>
          </a:p>
          <a:p>
            <a:pPr lvl="1"/>
            <a:endParaRPr lang="en-I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2000" dirty="0"/>
              <a:t>a </a:t>
            </a:r>
            <a:r>
              <a:rPr lang="en-IE" sz="2000" b="1" dirty="0"/>
              <a:t>competence centre on IP backed finance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/>
              <a:t>to provide practical support to companies, </a:t>
            </a:r>
          </a:p>
          <a:p>
            <a:pPr lvl="1"/>
            <a:r>
              <a:rPr lang="en-IE" sz="2000" dirty="0"/>
              <a:t>     universities and others seeking to commercialise IP or                      </a:t>
            </a:r>
          </a:p>
          <a:p>
            <a:pPr lvl="1"/>
            <a:r>
              <a:rPr lang="en-IE" sz="2000" dirty="0"/>
              <a:t>     to investors seeking to provide financing that is backed by IP  </a:t>
            </a:r>
          </a:p>
          <a:p>
            <a:endParaRPr lang="en-IE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1DCC66-CEBF-1C20-46C8-C72291AB640B}"/>
              </a:ext>
            </a:extLst>
          </p:cNvPr>
          <p:cNvSpPr txBox="1"/>
          <p:nvPr/>
        </p:nvSpPr>
        <p:spPr>
          <a:xfrm>
            <a:off x="10236637" y="2116934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/>
              <a:t>Companies</a:t>
            </a:r>
          </a:p>
        </p:txBody>
      </p:sp>
      <p:sp>
        <p:nvSpPr>
          <p:cNvPr id="27" name="Hexagon 26">
            <a:extLst>
              <a:ext uri="{FF2B5EF4-FFF2-40B4-BE49-F238E27FC236}">
                <a16:creationId xmlns:a16="http://schemas.microsoft.com/office/drawing/2014/main" id="{BFDB77DB-C5B1-42CC-FB28-B34D00E56359}"/>
              </a:ext>
            </a:extLst>
          </p:cNvPr>
          <p:cNvSpPr/>
          <p:nvPr/>
        </p:nvSpPr>
        <p:spPr>
          <a:xfrm>
            <a:off x="8300858" y="4528785"/>
            <a:ext cx="1609905" cy="1297859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Hexagon 28">
            <a:extLst>
              <a:ext uri="{FF2B5EF4-FFF2-40B4-BE49-F238E27FC236}">
                <a16:creationId xmlns:a16="http://schemas.microsoft.com/office/drawing/2014/main" id="{6717678B-1CE7-710E-88FA-D5BFA45C0CE6}"/>
              </a:ext>
            </a:extLst>
          </p:cNvPr>
          <p:cNvSpPr/>
          <p:nvPr/>
        </p:nvSpPr>
        <p:spPr>
          <a:xfrm>
            <a:off x="10068069" y="4530320"/>
            <a:ext cx="1609905" cy="1297859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1" name="Hexagon 30">
            <a:extLst>
              <a:ext uri="{FF2B5EF4-FFF2-40B4-BE49-F238E27FC236}">
                <a16:creationId xmlns:a16="http://schemas.microsoft.com/office/drawing/2014/main" id="{A2202877-7C50-5E4B-61FC-22259ACC3A5E}"/>
              </a:ext>
            </a:extLst>
          </p:cNvPr>
          <p:cNvSpPr/>
          <p:nvPr/>
        </p:nvSpPr>
        <p:spPr>
          <a:xfrm>
            <a:off x="9105810" y="3096411"/>
            <a:ext cx="1609905" cy="1297859"/>
          </a:xfrm>
          <a:prstGeom prst="hexagon">
            <a:avLst/>
          </a:prstGeom>
          <a:solidFill>
            <a:srgbClr val="89CFE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154079B-38F8-F6C5-C405-9D0E8FA91D94}"/>
              </a:ext>
            </a:extLst>
          </p:cNvPr>
          <p:cNvSpPr txBox="1"/>
          <p:nvPr/>
        </p:nvSpPr>
        <p:spPr>
          <a:xfrm>
            <a:off x="9486081" y="3531591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/>
              <a:t>EUIPO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5203699-393C-3929-E0B6-418A5DF267D0}"/>
              </a:ext>
            </a:extLst>
          </p:cNvPr>
          <p:cNvSpPr txBox="1"/>
          <p:nvPr/>
        </p:nvSpPr>
        <p:spPr>
          <a:xfrm>
            <a:off x="8428559" y="2136634"/>
            <a:ext cx="1278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/>
              <a:t>Universities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1946C86-10E7-2608-24A1-6691EB261C46}"/>
              </a:ext>
            </a:extLst>
          </p:cNvPr>
          <p:cNvSpPr txBox="1"/>
          <p:nvPr/>
        </p:nvSpPr>
        <p:spPr>
          <a:xfrm>
            <a:off x="8568537" y="4993048"/>
            <a:ext cx="1027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/>
              <a:t>Investors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70FEF23-675A-EEA4-7BCE-EEEE746F635D}"/>
              </a:ext>
            </a:extLst>
          </p:cNvPr>
          <p:cNvSpPr txBox="1"/>
          <p:nvPr/>
        </p:nvSpPr>
        <p:spPr>
          <a:xfrm>
            <a:off x="10464068" y="4993048"/>
            <a:ext cx="814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/>
              <a:t>Buyers</a:t>
            </a:r>
          </a:p>
        </p:txBody>
      </p:sp>
    </p:spTree>
    <p:extLst>
      <p:ext uri="{BB962C8B-B14F-4D97-AF65-F5344CB8AC3E}">
        <p14:creationId xmlns:p14="http://schemas.microsoft.com/office/powerpoint/2010/main" val="370406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86FE1-A8BB-0D05-119A-3C354205C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5C24CB-A0E1-4AB0-A26B-627B558E147A}"/>
              </a:ext>
            </a:extLst>
          </p:cNvPr>
          <p:cNvSpPr txBox="1"/>
          <p:nvPr/>
        </p:nvSpPr>
        <p:spPr>
          <a:xfrm>
            <a:off x="255638" y="245807"/>
            <a:ext cx="1110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 dirty="0"/>
              <a:t>What’s in it for an innovative company / startup?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B76CD-4B16-F9B8-1ACB-EDA576EC1E16}"/>
              </a:ext>
            </a:extLst>
          </p:cNvPr>
          <p:cNvSpPr txBox="1">
            <a:spLocks/>
          </p:cNvSpPr>
          <p:nvPr/>
        </p:nvSpPr>
        <p:spPr>
          <a:xfrm>
            <a:off x="717415" y="1718622"/>
            <a:ext cx="10916866" cy="36384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/>
              <a:t>It can </a:t>
            </a:r>
            <a:r>
              <a:rPr lang="en-IE" b="1" dirty="0"/>
              <a:t>find more easily investors </a:t>
            </a:r>
            <a:r>
              <a:rPr lang="en-IE" dirty="0"/>
              <a:t>across the EU that want to invest in its business more easily through the digital market place</a:t>
            </a:r>
          </a:p>
          <a:p>
            <a:r>
              <a:rPr lang="en-IE" dirty="0"/>
              <a:t>It can use an EU wide accepted approach to </a:t>
            </a:r>
            <a:r>
              <a:rPr lang="en-IE" b="1" dirty="0"/>
              <a:t>a</a:t>
            </a:r>
            <a:r>
              <a:rPr lang="hu-HU" b="1" dirty="0" err="1"/>
              <a:t>ssess</a:t>
            </a:r>
            <a:r>
              <a:rPr lang="hu-HU" b="1" dirty="0"/>
              <a:t> </a:t>
            </a:r>
            <a:r>
              <a:rPr lang="hu-HU" b="1" dirty="0" err="1"/>
              <a:t>the</a:t>
            </a:r>
            <a:r>
              <a:rPr lang="hu-HU" b="1" dirty="0"/>
              <a:t> </a:t>
            </a:r>
            <a:r>
              <a:rPr lang="hu-HU" b="1" dirty="0" err="1"/>
              <a:t>value</a:t>
            </a:r>
            <a:r>
              <a:rPr lang="hu-HU" b="1" dirty="0"/>
              <a:t> of </a:t>
            </a:r>
            <a:r>
              <a:rPr lang="hu-HU" b="1" dirty="0" err="1"/>
              <a:t>its</a:t>
            </a:r>
            <a:r>
              <a:rPr lang="en-IE" b="1" dirty="0"/>
              <a:t> own</a:t>
            </a:r>
            <a:r>
              <a:rPr lang="hu-HU" b="1" dirty="0"/>
              <a:t> IP</a:t>
            </a:r>
            <a:r>
              <a:rPr lang="en-IE" b="1" dirty="0"/>
              <a:t> more easily</a:t>
            </a:r>
            <a:r>
              <a:rPr lang="hu-HU" dirty="0"/>
              <a:t>,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help</a:t>
            </a:r>
            <a:r>
              <a:rPr lang="hu-HU" dirty="0"/>
              <a:t> of </a:t>
            </a:r>
            <a:r>
              <a:rPr lang="hu-HU" dirty="0" err="1"/>
              <a:t>certified</a:t>
            </a:r>
            <a:r>
              <a:rPr lang="hu-HU" dirty="0"/>
              <a:t> </a:t>
            </a:r>
            <a:r>
              <a:rPr lang="en-IE" dirty="0"/>
              <a:t>IP </a:t>
            </a:r>
            <a:r>
              <a:rPr lang="hu-HU" dirty="0" err="1"/>
              <a:t>valuators</a:t>
            </a:r>
            <a:r>
              <a:rPr lang="hu-HU" dirty="0"/>
              <a:t>, and </a:t>
            </a:r>
            <a:r>
              <a:rPr lang="hu-HU" dirty="0" err="1"/>
              <a:t>use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en-IE" dirty="0"/>
              <a:t> assessment</a:t>
            </a:r>
            <a:r>
              <a:rPr lang="hu-HU" dirty="0"/>
              <a:t> </a:t>
            </a:r>
            <a:r>
              <a:rPr lang="en-IE" dirty="0"/>
              <a:t>t</a:t>
            </a:r>
            <a:r>
              <a:rPr lang="hu-HU" dirty="0"/>
              <a:t>o </a:t>
            </a:r>
            <a:r>
              <a:rPr lang="hu-HU" b="1" dirty="0" err="1"/>
              <a:t>obtain</a:t>
            </a:r>
            <a:r>
              <a:rPr lang="hu-HU" b="1" dirty="0"/>
              <a:t> </a:t>
            </a:r>
            <a:r>
              <a:rPr lang="hu-HU" b="1" dirty="0" err="1"/>
              <a:t>financing</a:t>
            </a:r>
            <a:r>
              <a:rPr lang="en-IE" b="1" dirty="0"/>
              <a:t> more easily</a:t>
            </a:r>
            <a:r>
              <a:rPr lang="hu-HU" b="1" dirty="0"/>
              <a:t> </a:t>
            </a:r>
            <a:r>
              <a:rPr lang="hu-HU" dirty="0" err="1"/>
              <a:t>from</a:t>
            </a:r>
            <a:r>
              <a:rPr lang="en-IE" dirty="0"/>
              <a:t> public or private investors</a:t>
            </a:r>
            <a:r>
              <a:rPr lang="hu-HU" dirty="0"/>
              <a:t> </a:t>
            </a:r>
            <a:r>
              <a:rPr lang="en-IE" dirty="0"/>
              <a:t>(e.g. </a:t>
            </a:r>
            <a:r>
              <a:rPr lang="hu-HU" dirty="0"/>
              <a:t>bank</a:t>
            </a:r>
            <a:r>
              <a:rPr lang="en-IE" dirty="0"/>
              <a:t>s, venture capitalists)</a:t>
            </a:r>
          </a:p>
          <a:p>
            <a:pPr lvl="0"/>
            <a:r>
              <a:rPr lang="en-IE" dirty="0"/>
              <a:t>It can </a:t>
            </a:r>
            <a:r>
              <a:rPr lang="en-IE" b="1" dirty="0"/>
              <a:t>find more easily other researchers and businesses </a:t>
            </a:r>
            <a:r>
              <a:rPr lang="en-IE" dirty="0"/>
              <a:t>across the EU that have complementary IP and create joint IP portfolios that creates more commercial value for all</a:t>
            </a:r>
          </a:p>
          <a:p>
            <a:pPr lvl="0"/>
            <a:r>
              <a:rPr lang="en-IE" dirty="0"/>
              <a:t>It can monetise its IP more easily by </a:t>
            </a:r>
            <a:r>
              <a:rPr lang="en-IE" b="1" dirty="0"/>
              <a:t>licensing or transferring its IP more easily </a:t>
            </a:r>
            <a:r>
              <a:rPr lang="en-IE" dirty="0"/>
              <a:t>to other businesses that want to further exploit it in new markets</a:t>
            </a:r>
          </a:p>
          <a:p>
            <a:pPr lvl="0"/>
            <a:r>
              <a:rPr lang="en-US" dirty="0"/>
              <a:t>It can </a:t>
            </a:r>
            <a:r>
              <a:rPr lang="en-US" b="1" dirty="0"/>
              <a:t>get support from the EUIPO </a:t>
            </a:r>
            <a:r>
              <a:rPr lang="en-US" dirty="0"/>
              <a:t>in the </a:t>
            </a:r>
            <a:r>
              <a:rPr lang="en-US" dirty="0" err="1"/>
              <a:t>valorisation</a:t>
            </a:r>
            <a:r>
              <a:rPr lang="en-US" dirty="0"/>
              <a:t> and </a:t>
            </a:r>
            <a:r>
              <a:rPr lang="en-US" dirty="0" err="1"/>
              <a:t>commercialisation</a:t>
            </a:r>
            <a:r>
              <a:rPr lang="en-US" dirty="0"/>
              <a:t> of its intellectual property,  including through awareness raising and capacity building in management of intellectual property, assistance in defining intellectual property management and </a:t>
            </a:r>
            <a:r>
              <a:rPr lang="en-US" dirty="0" err="1"/>
              <a:t>commercialisation</a:t>
            </a:r>
            <a:r>
              <a:rPr lang="en-US" dirty="0"/>
              <a:t> strategies</a:t>
            </a:r>
            <a:endParaRPr lang="en-IE" dirty="0"/>
          </a:p>
          <a:p>
            <a:pPr marL="0" indent="0">
              <a:buNone/>
            </a:pPr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33326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A2B7E-B255-551F-F08C-451F11071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BC47DBB-88A6-FDD4-8AF5-BEC5FC4173CF}"/>
              </a:ext>
            </a:extLst>
          </p:cNvPr>
          <p:cNvSpPr txBox="1"/>
          <p:nvPr/>
        </p:nvSpPr>
        <p:spPr>
          <a:xfrm>
            <a:off x="245910" y="158258"/>
            <a:ext cx="6373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 dirty="0"/>
              <a:t>What’s in it for an investor?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453F7-FCE0-0357-6571-8BBE7CCF1D5E}"/>
              </a:ext>
            </a:extLst>
          </p:cNvPr>
          <p:cNvSpPr txBox="1">
            <a:spLocks/>
          </p:cNvSpPr>
          <p:nvPr/>
        </p:nvSpPr>
        <p:spPr>
          <a:xfrm>
            <a:off x="784329" y="1825626"/>
            <a:ext cx="10757170" cy="36384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IE" dirty="0"/>
              <a:t>An EU wide accepted approach to valuate IP </a:t>
            </a:r>
            <a:r>
              <a:rPr lang="en-IE" b="1" dirty="0"/>
              <a:t>removes uncertainties for investors </a:t>
            </a:r>
            <a:r>
              <a:rPr lang="en-IE" dirty="0"/>
              <a:t>to establish what is the true value of an IP and invest more in IP-rich companies  </a:t>
            </a:r>
          </a:p>
          <a:p>
            <a:pPr lvl="0"/>
            <a:r>
              <a:rPr lang="en-IE" dirty="0"/>
              <a:t>It can </a:t>
            </a:r>
            <a:r>
              <a:rPr lang="en-IE" b="1" dirty="0"/>
              <a:t>find more easily IP-rich researchers and businesses </a:t>
            </a:r>
            <a:r>
              <a:rPr lang="en-IE" dirty="0"/>
              <a:t>across the EU that are interesting to invest in</a:t>
            </a:r>
          </a:p>
          <a:p>
            <a:r>
              <a:rPr lang="en-IE" dirty="0"/>
              <a:t>It can </a:t>
            </a:r>
            <a:r>
              <a:rPr lang="en-IE" b="1" dirty="0"/>
              <a:t>more easily sell IP </a:t>
            </a:r>
            <a:r>
              <a:rPr lang="en-IE" dirty="0"/>
              <a:t>(</a:t>
            </a:r>
            <a:r>
              <a:rPr lang="hu-HU" dirty="0" err="1"/>
              <a:t>on</a:t>
            </a:r>
            <a:r>
              <a:rPr lang="hu-HU" dirty="0"/>
              <a:t> a</a:t>
            </a:r>
            <a:r>
              <a:rPr lang="en-IE" dirty="0"/>
              <a:t>n EU wide</a:t>
            </a:r>
            <a:r>
              <a:rPr lang="hu-HU" dirty="0"/>
              <a:t> </a:t>
            </a:r>
            <a:r>
              <a:rPr lang="hu-HU" dirty="0" err="1"/>
              <a:t>digital</a:t>
            </a:r>
            <a:r>
              <a:rPr lang="hu-HU" dirty="0"/>
              <a:t> </a:t>
            </a:r>
            <a:r>
              <a:rPr lang="hu-HU" dirty="0" err="1"/>
              <a:t>marketplace</a:t>
            </a:r>
            <a:r>
              <a:rPr lang="en-IE" dirty="0"/>
              <a:t>) that it obtained as collateral for an IP backed investment that it provided to a business</a:t>
            </a:r>
            <a:r>
              <a:rPr lang="hu-HU" dirty="0"/>
              <a:t>, </a:t>
            </a:r>
            <a:r>
              <a:rPr lang="en-IE" dirty="0"/>
              <a:t>if the</a:t>
            </a:r>
            <a:r>
              <a:rPr lang="hu-HU" dirty="0"/>
              <a:t> business</a:t>
            </a:r>
            <a:r>
              <a:rPr lang="en-IE" dirty="0"/>
              <a:t> </a:t>
            </a:r>
            <a:r>
              <a:rPr lang="hu-HU" dirty="0" err="1"/>
              <a:t>does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take</a:t>
            </a:r>
            <a:r>
              <a:rPr lang="hu-HU" dirty="0"/>
              <a:t> </a:t>
            </a:r>
            <a:r>
              <a:rPr lang="hu-HU" dirty="0" err="1"/>
              <a:t>off</a:t>
            </a:r>
            <a:endParaRPr lang="en-IE" dirty="0"/>
          </a:p>
          <a:p>
            <a:pPr lvl="0"/>
            <a:r>
              <a:rPr lang="en-IE" dirty="0"/>
              <a:t>It can receive support from EUIPO to </a:t>
            </a:r>
            <a:r>
              <a:rPr lang="en-IE" b="1" dirty="0"/>
              <a:t>increase its skills </a:t>
            </a:r>
            <a:r>
              <a:rPr lang="en-IE" dirty="0"/>
              <a:t>to valuate IP and obtain support in </a:t>
            </a:r>
            <a:r>
              <a:rPr lang="en-IE" b="1" dirty="0"/>
              <a:t>defining and implementing new public and private IP backed financing instruments </a:t>
            </a:r>
            <a:r>
              <a:rPr lang="en-IE" dirty="0"/>
              <a:t>(e.g. credit, insurance, equity based instruments)</a:t>
            </a:r>
          </a:p>
          <a:p>
            <a:r>
              <a:rPr lang="en-IE" dirty="0"/>
              <a:t>It can </a:t>
            </a:r>
            <a:r>
              <a:rPr lang="en-IE" b="1" dirty="0"/>
              <a:t>share in a secure way IP backed financing related data </a:t>
            </a:r>
            <a:r>
              <a:rPr lang="en-IE" dirty="0"/>
              <a:t>with EUIPO to improve the evidence base for expanding IP backed financing instruments in the future</a:t>
            </a:r>
          </a:p>
          <a:p>
            <a:pPr marL="0" indent="0">
              <a:buNone/>
            </a:pPr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31280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B5C0F-B2A6-8510-20AD-D277F7291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C9E2C64-8A50-3D4B-4444-0EB516FD159D}"/>
              </a:ext>
            </a:extLst>
          </p:cNvPr>
          <p:cNvSpPr txBox="1"/>
          <p:nvPr/>
        </p:nvSpPr>
        <p:spPr>
          <a:xfrm>
            <a:off x="255638" y="245807"/>
            <a:ext cx="115627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4000" dirty="0"/>
              <a:t>Expected economic impacts of the EIA Regulation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B48C71-8619-6876-D1A9-2EED13FDBF04}"/>
              </a:ext>
            </a:extLst>
          </p:cNvPr>
          <p:cNvSpPr txBox="1"/>
          <p:nvPr/>
        </p:nvSpPr>
        <p:spPr>
          <a:xfrm>
            <a:off x="659351" y="1681453"/>
            <a:ext cx="11264622" cy="4308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2000" b="1" dirty="0"/>
              <a:t>Harmonised framework for R&amp;D procurement</a:t>
            </a:r>
            <a:r>
              <a:rPr lang="en-IE" sz="20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/>
              <a:t>Increasing R&amp;D procurement </a:t>
            </a:r>
            <a:r>
              <a:rPr lang="en-IE" sz="2000"/>
              <a:t>investments with </a:t>
            </a:r>
            <a:r>
              <a:rPr lang="en-IE" sz="2000" dirty="0"/>
              <a:t>EUR 70 billion (increase of 0,5% of GDP)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/>
              <a:t>Additional EUR 25.92 billion in profit for companies every year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/>
              <a:t>EUR 1 billion per year in cost saving for affected public buyers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IE" sz="2000" dirty="0"/>
          </a:p>
          <a:p>
            <a:pPr lvl="1"/>
            <a:endParaRPr lang="en-IE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2000" b="1" dirty="0"/>
              <a:t>EUIPO mandate and services</a:t>
            </a:r>
            <a:r>
              <a:rPr lang="en-IE" sz="20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Unlocking additional IP-backed VC and debit of EUR 10.2 billion every year for companies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Administrative cost savings for companies of approximately EUR 35 million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GB" sz="2000" u="sng" dirty="0"/>
              <a:t>Together</a:t>
            </a:r>
            <a:r>
              <a:rPr lang="en-GB" sz="2000" dirty="0"/>
              <a:t>: Expected EU GDP increase of 0.24-0.42% over a 10 years horizon</a:t>
            </a:r>
          </a:p>
          <a:p>
            <a:r>
              <a:rPr lang="en-IE" sz="2000" dirty="0"/>
              <a:t>                 Up to 507,000 new jobs created across the EU over 10 years </a:t>
            </a:r>
            <a:r>
              <a:rPr lang="en-GB" sz="2000" dirty="0"/>
              <a:t> </a:t>
            </a:r>
            <a:endParaRPr lang="en-IE" sz="2000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64548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1702" y="1943301"/>
            <a:ext cx="5610290" cy="2865490"/>
          </a:xfrm>
        </p:spPr>
        <p:txBody>
          <a:bodyPr/>
          <a:lstStyle/>
          <a:p>
            <a:r>
              <a:rPr lang="en-GB" dirty="0"/>
              <a:t>Interest to know more?</a:t>
            </a:r>
            <a:br>
              <a:rPr lang="en-GB" dirty="0"/>
            </a:br>
            <a:r>
              <a:rPr lang="en-IE" sz="20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Innovation Act – EC webpage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Any questions?</a:t>
            </a:r>
            <a:br>
              <a:rPr lang="en-GB" dirty="0"/>
            </a:br>
            <a:r>
              <a:rPr lang="en-GB" sz="2000" dirty="0">
                <a:solidFill>
                  <a:srgbClr val="00339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r>
              <a:rPr lang="en-GB" sz="20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ieve.bos@ec.europa.eu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endParaRPr lang="fr-BE" sz="20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932" y="1049274"/>
            <a:ext cx="3124200" cy="571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648" y="5118354"/>
            <a:ext cx="3124200" cy="571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932" y="430149"/>
            <a:ext cx="2085975" cy="619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3873" y="5689854"/>
            <a:ext cx="2085975" cy="30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00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lour palette new PPT">
  <a:themeElements>
    <a:clrScheme name="EC Colour Palette 2024">
      <a:dk1>
        <a:sysClr val="windowText" lastClr="000000"/>
      </a:dk1>
      <a:lt1>
        <a:sysClr val="window" lastClr="FFFFFF"/>
      </a:lt1>
      <a:dk2>
        <a:srgbClr val="003399"/>
      </a:dk2>
      <a:lt2>
        <a:srgbClr val="C6E5DF"/>
      </a:lt2>
      <a:accent1>
        <a:srgbClr val="44BA7E"/>
      </a:accent1>
      <a:accent2>
        <a:srgbClr val="000083"/>
      </a:accent2>
      <a:accent3>
        <a:srgbClr val="48038C"/>
      </a:accent3>
      <a:accent4>
        <a:srgbClr val="FF712C"/>
      </a:accent4>
      <a:accent5>
        <a:srgbClr val="FFD34E"/>
      </a:accent5>
      <a:accent6>
        <a:srgbClr val="DD0C86"/>
      </a:accent6>
      <a:hlink>
        <a:srgbClr val="003399"/>
      </a:hlink>
      <a:folHlink>
        <a:srgbClr val="003399"/>
      </a:folHlink>
    </a:clrScheme>
    <a:fontScheme name="EC reva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vamp_VI_EC_Corporate_PPT_Template_2024 2.pptx" id="{82638BCC-62B9-435A-B3D4-91B8F41A0F82}" vid="{331CF50E-8039-4F5B-9C47-F59CDFBC17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578E49-555D-4D0C-B802-355039F0D8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7B6F83-6DDD-48D8-857B-BE72EE2D0B99}">
  <ds:schemaRefs>
    <ds:schemaRef ds:uri="http://schemas.microsoft.com/office/2006/metadata/properties"/>
    <ds:schemaRef ds:uri="http://www.w3.org/XML/1998/namespace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CD81E1F-6DA9-4707-BA36-9D5427D786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267</TotalTime>
  <Words>1375</Words>
  <Application>Microsoft Office PowerPoint</Application>
  <PresentationFormat>Widescreen</PresentationFormat>
  <Paragraphs>91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Arial</vt:lpstr>
      <vt:lpstr>EC Square Sans Pro</vt:lpstr>
      <vt:lpstr>colour palette new PPT</vt:lpstr>
      <vt:lpstr>European Innovation Act What is in the EC proposal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Interest to know more? European Innovation Act – EC webpage  Any questions? lieve.bos@ec.europa.eu 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INOTAI Andras (RTD)</dc:creator>
  <cp:lastModifiedBy>BOS Lieve (RTD)</cp:lastModifiedBy>
  <cp:revision>56</cp:revision>
  <dcterms:created xsi:type="dcterms:W3CDTF">2026-09-07T11:46:31Z</dcterms:created>
  <dcterms:modified xsi:type="dcterms:W3CDTF">2026-10-07T13:03:08Z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0x010100AF098AE41A192E4C85C747A9850AEF9A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2023-09-26T10:27:54Z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5f9041e0-26c3-439f-9557-91c751557f9e</vt:lpwstr>
  </property>
  <property fmtid="{D5CDD505-2E9C-101B-9397-08002B2CF9AE}" pid="9" name="MSIP_Label_6bd9ddd1-4d20-43f6-abfa-fc3c07406f94_ContentBits">
    <vt:lpwstr>0</vt:lpwstr>
  </property>
</Properties>
</file>