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 bookmarkIdSeed="3">
  <p:sldMasterIdLst>
    <p:sldMasterId id="2147484009" r:id="rId4"/>
    <p:sldMasterId id="2147484048" r:id="rId5"/>
    <p:sldMasterId id="2147484062" r:id="rId6"/>
    <p:sldMasterId id="2147484082" r:id="rId7"/>
  </p:sldMasterIdLst>
  <p:notesMasterIdLst>
    <p:notesMasterId r:id="rId18"/>
  </p:notesMasterIdLst>
  <p:sldIdLst>
    <p:sldId id="412" r:id="rId8"/>
    <p:sldId id="2147476342" r:id="rId9"/>
    <p:sldId id="2147476343" r:id="rId10"/>
    <p:sldId id="2147476333" r:id="rId11"/>
    <p:sldId id="2147476350" r:id="rId12"/>
    <p:sldId id="2147476348" r:id="rId13"/>
    <p:sldId id="2147476337" r:id="rId14"/>
    <p:sldId id="2147476339" r:id="rId15"/>
    <p:sldId id="2147476349" r:id="rId16"/>
    <p:sldId id="2147476347" r:id="rId17"/>
  </p:sldIdLst>
  <p:sldSz cx="12192000" cy="6858000"/>
  <p:notesSz cx="6797675" cy="9872663"/>
  <p:embeddedFontLst>
    <p:embeddedFont>
      <p:font typeface="EC Square Sans Cond Pro Medium" panose="020B0606000000020004" charset="0"/>
      <p:regular r:id="rId19"/>
      <p:italic r:id="rId20"/>
    </p:embeddedFont>
    <p:embeddedFont>
      <p:font typeface="EC Square Sans Pro" panose="020B050604000002000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221910-5163-8C37-8307-EB8B20EC9F6A}" name="BAMPS Jo (MOVE)" initials="B(" userId="S::jo.bamps@ec.europa.eu::d54a8757-0ecd-4d0c-9740-064d42a3271c" providerId="AD"/>
  <p188:author id="{7EFF4718-EEEE-4B8B-2DE5-19CC30EF7A71}" name="KROON Annika (MOVE)" initials="AK" userId="S::Annika.KROON@ec.europa.eu::d66ce7ca-9a4a-4c2b-8af6-dbf3a05e1944" providerId="AD"/>
  <p188:author id="{2D092B5A-B7BA-1D5E-09C3-5A2292E7BFB4}" name="RIGAS Konstantinos (MOVE)" initials="R(" userId="S::konstantinos.rigas@ec.europa.eu::c2426cd6-a86d-420a-ad07-9a7bc8320054" providerId="AD"/>
  <p188:author id="{2F26E75E-D807-B623-07F3-FC13BA7A9D18}" name="ROSSI Sveva (GROW)" initials="SR" userId="S::Sveva.ROSSI@ec.europa.eu::78081faa-e4f9-4dff-af60-3535eda0b26e" providerId="AD"/>
  <p188:author id="{A86145BD-9CDD-D418-B7E8-2FA449AC54D6}" name="SKALTSAS Konstantinos (MOVE)" initials="KS" userId="S::Konstantinos.SKALTSAS@ec.europa.eu::ae76c216-bcb1-41b7-aad6-cccdc2b20eab" providerId="AD"/>
  <p188:author id="{1BF9C5E5-843F-136B-180C-5278771808A1}" name="SKALTSAS Konstantinos (MOVE)" initials="S(" userId="S::konstantinos.skaltsas@ec.europa.eu::ae76c216-bcb1-41b7-aad6-cccdc2b20e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2C"/>
    <a:srgbClr val="003F87"/>
    <a:srgbClr val="660033"/>
    <a:srgbClr val="CCFFCC"/>
    <a:srgbClr val="CCFF99"/>
    <a:srgbClr val="CC0066"/>
    <a:srgbClr val="FFD629"/>
    <a:srgbClr val="104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44FA47-ADB9-8BC2-CBD2-DA9A305AB773}" v="7" dt="2026-03-30T15:17:32.6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font" Target="fonts/font6.fntdata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font" Target="fonts/font1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4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KALTSAS Konstantinos (MOVE)" userId="ae76c216-bcb1-41b7-aad6-cccdc2b20eab" providerId="ADAL" clId="{499B6940-50A9-43D1-814B-CA11BFC636B2}"/>
    <pc:docChg chg="undo custSel modSld">
      <pc:chgData name="SKALTSAS Konstantinos (MOVE)" userId="ae76c216-bcb1-41b7-aad6-cccdc2b20eab" providerId="ADAL" clId="{499B6940-50A9-43D1-814B-CA11BFC636B2}" dt="2026-03-09T15:45:27.195" v="29" actId="732"/>
      <pc:docMkLst>
        <pc:docMk/>
      </pc:docMkLst>
      <pc:sldChg chg="modSp mod">
        <pc:chgData name="SKALTSAS Konstantinos (MOVE)" userId="ae76c216-bcb1-41b7-aad6-cccdc2b20eab" providerId="ADAL" clId="{499B6940-50A9-43D1-814B-CA11BFC636B2}" dt="2026-03-09T11:24:05.073" v="17" actId="790"/>
        <pc:sldMkLst>
          <pc:docMk/>
          <pc:sldMk cId="595790402" sldId="412"/>
        </pc:sldMkLst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595790402" sldId="412"/>
            <ac:spMk id="2" creationId="{359D8ED0-B907-89A1-8885-8D4197C14BDD}"/>
          </ac:spMkLst>
        </pc:spChg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595790402" sldId="412"/>
            <ac:spMk id="4" creationId="{CE048302-EE23-2AE0-9731-BDCC5B2B2CFC}"/>
          </ac:spMkLst>
        </pc:spChg>
      </pc:sldChg>
      <pc:sldChg chg="addSp delSp modSp mod">
        <pc:chgData name="SKALTSAS Konstantinos (MOVE)" userId="ae76c216-bcb1-41b7-aad6-cccdc2b20eab" providerId="ADAL" clId="{499B6940-50A9-43D1-814B-CA11BFC636B2}" dt="2026-03-09T15:45:27.195" v="29" actId="732"/>
        <pc:sldMkLst>
          <pc:docMk/>
          <pc:sldMk cId="3530461599" sldId="2147476333"/>
        </pc:sldMkLst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3530461599" sldId="2147476333"/>
            <ac:spMk id="2" creationId="{3B82EFC2-4781-5A9F-E010-B6F65A9779CB}"/>
          </ac:spMkLst>
        </pc:spChg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3530461599" sldId="2147476333"/>
            <ac:spMk id="3" creationId="{1FB3AE25-3659-5933-A6BA-54212974ACA7}"/>
          </ac:spMkLst>
        </pc:spChg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3530461599" sldId="2147476333"/>
            <ac:spMk id="38" creationId="{71CC0C5F-3492-7B81-F38F-57900D491118}"/>
          </ac:spMkLst>
        </pc:spChg>
        <pc:picChg chg="add mod ord modCrop">
          <ac:chgData name="SKALTSAS Konstantinos (MOVE)" userId="ae76c216-bcb1-41b7-aad6-cccdc2b20eab" providerId="ADAL" clId="{499B6940-50A9-43D1-814B-CA11BFC636B2}" dt="2026-03-09T15:45:27.195" v="29" actId="732"/>
          <ac:picMkLst>
            <pc:docMk/>
            <pc:sldMk cId="3530461599" sldId="2147476333"/>
            <ac:picMk id="6" creationId="{413F902D-9150-E015-9681-BE234C6F7C56}"/>
          </ac:picMkLst>
        </pc:picChg>
      </pc:sldChg>
      <pc:sldChg chg="modSp mod">
        <pc:chgData name="SKALTSAS Konstantinos (MOVE)" userId="ae76c216-bcb1-41b7-aad6-cccdc2b20eab" providerId="ADAL" clId="{499B6940-50A9-43D1-814B-CA11BFC636B2}" dt="2026-03-09T11:24:05.073" v="17" actId="790"/>
        <pc:sldMkLst>
          <pc:docMk/>
          <pc:sldMk cId="1107751729" sldId="2147476337"/>
        </pc:sldMkLst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1107751729" sldId="2147476337"/>
            <ac:spMk id="2" creationId="{74CB353E-BFB5-C7F0-9113-7D5D595BF0F6}"/>
          </ac:spMkLst>
        </pc:spChg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1107751729" sldId="2147476337"/>
            <ac:spMk id="3" creationId="{0007C02C-679B-6040-C90F-D8F07AC1C66E}"/>
          </ac:spMkLst>
        </pc:spChg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1107751729" sldId="2147476337"/>
            <ac:spMk id="4" creationId="{F16022D5-E00F-242D-3CAA-5BB25B7A1C27}"/>
          </ac:spMkLst>
        </pc:spChg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1107751729" sldId="2147476337"/>
            <ac:spMk id="6" creationId="{7997C894-9413-241C-77AC-5C1BD12416DE}"/>
          </ac:spMkLst>
        </pc:spChg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1107751729" sldId="2147476337"/>
            <ac:spMk id="11" creationId="{45A2F5D4-D04B-DDDB-37B4-F894BA2BADC6}"/>
          </ac:spMkLst>
        </pc:spChg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1107751729" sldId="2147476337"/>
            <ac:spMk id="14" creationId="{02CA637B-2998-7061-E176-F95DBC146161}"/>
          </ac:spMkLst>
        </pc:spChg>
        <pc:graphicFrameChg chg="modGraphic">
          <ac:chgData name="SKALTSAS Konstantinos (MOVE)" userId="ae76c216-bcb1-41b7-aad6-cccdc2b20eab" providerId="ADAL" clId="{499B6940-50A9-43D1-814B-CA11BFC636B2}" dt="2026-03-09T11:24:05.073" v="17" actId="790"/>
          <ac:graphicFrameMkLst>
            <pc:docMk/>
            <pc:sldMk cId="1107751729" sldId="2147476337"/>
            <ac:graphicFrameMk id="10" creationId="{C812D96D-1B5F-0F4B-A13E-78968C724C60}"/>
          </ac:graphicFrameMkLst>
        </pc:graphicFrameChg>
      </pc:sldChg>
      <pc:sldChg chg="modSp mod">
        <pc:chgData name="SKALTSAS Konstantinos (MOVE)" userId="ae76c216-bcb1-41b7-aad6-cccdc2b20eab" providerId="ADAL" clId="{499B6940-50A9-43D1-814B-CA11BFC636B2}" dt="2026-03-09T11:24:05.073" v="17" actId="790"/>
        <pc:sldMkLst>
          <pc:docMk/>
          <pc:sldMk cId="1621656023" sldId="2147476339"/>
        </pc:sldMkLst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1621656023" sldId="2147476339"/>
            <ac:spMk id="2" creationId="{EF5C87EE-8076-887B-FF9C-6DED77E7A3A9}"/>
          </ac:spMkLst>
        </pc:spChg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1621656023" sldId="2147476339"/>
            <ac:spMk id="3" creationId="{1876B926-8661-6D85-5F8A-23FE26D4C29F}"/>
          </ac:spMkLst>
        </pc:spChg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1621656023" sldId="2147476339"/>
            <ac:spMk id="4" creationId="{D148FE85-58EB-30C2-ABE3-CF3503140051}"/>
          </ac:spMkLst>
        </pc:spChg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1621656023" sldId="2147476339"/>
            <ac:spMk id="6" creationId="{1087190D-F375-F724-C6FA-62AD06BF7B2C}"/>
          </ac:spMkLst>
        </pc:spChg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1621656023" sldId="2147476339"/>
            <ac:spMk id="7" creationId="{1B118176-5016-29F3-C946-97AFA23E2015}"/>
          </ac:spMkLst>
        </pc:spChg>
      </pc:sldChg>
      <pc:sldChg chg="modSp mod">
        <pc:chgData name="SKALTSAS Konstantinos (MOVE)" userId="ae76c216-bcb1-41b7-aad6-cccdc2b20eab" providerId="ADAL" clId="{499B6940-50A9-43D1-814B-CA11BFC636B2}" dt="2026-03-09T11:24:05.073" v="17" actId="790"/>
        <pc:sldMkLst>
          <pc:docMk/>
          <pc:sldMk cId="808985399" sldId="2147476342"/>
        </pc:sldMkLst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808985399" sldId="2147476342"/>
            <ac:spMk id="2" creationId="{6754867F-E7AA-4647-D954-9463A7B773C9}"/>
          </ac:spMkLst>
        </pc:spChg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808985399" sldId="2147476342"/>
            <ac:spMk id="3" creationId="{B4CDF9A0-90F3-D87C-B50B-CAE797EE4F6E}"/>
          </ac:spMkLst>
        </pc:spChg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808985399" sldId="2147476342"/>
            <ac:spMk id="4" creationId="{F50DF652-32C2-9DC0-045E-698818C63F23}"/>
          </ac:spMkLst>
        </pc:spChg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808985399" sldId="2147476342"/>
            <ac:spMk id="6" creationId="{901B158B-4E51-4BA9-7CF7-AAD75FFC8FBF}"/>
          </ac:spMkLst>
        </pc:spChg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808985399" sldId="2147476342"/>
            <ac:spMk id="9" creationId="{119FDA5D-BC37-D6C4-E7D7-744FC0B8BC03}"/>
          </ac:spMkLst>
        </pc:spChg>
      </pc:sldChg>
      <pc:sldChg chg="modSp mod">
        <pc:chgData name="SKALTSAS Konstantinos (MOVE)" userId="ae76c216-bcb1-41b7-aad6-cccdc2b20eab" providerId="ADAL" clId="{499B6940-50A9-43D1-814B-CA11BFC636B2}" dt="2026-03-09T11:24:05.073" v="17" actId="790"/>
        <pc:sldMkLst>
          <pc:docMk/>
          <pc:sldMk cId="3677148055" sldId="2147476343"/>
        </pc:sldMkLst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3677148055" sldId="2147476343"/>
            <ac:spMk id="2" creationId="{56C2BEBB-29B6-4EE8-FF1C-1659D0246093}"/>
          </ac:spMkLst>
        </pc:spChg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3677148055" sldId="2147476343"/>
            <ac:spMk id="4" creationId="{9D22EA94-C802-FB8B-24B0-135751A570EF}"/>
          </ac:spMkLst>
        </pc:spChg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3677148055" sldId="2147476343"/>
            <ac:spMk id="7" creationId="{E6A00B61-AFF5-9D05-961A-3F076DC1190D}"/>
          </ac:spMkLst>
        </pc:spChg>
      </pc:sldChg>
      <pc:sldChg chg="modSp mod">
        <pc:chgData name="SKALTSAS Konstantinos (MOVE)" userId="ae76c216-bcb1-41b7-aad6-cccdc2b20eab" providerId="ADAL" clId="{499B6940-50A9-43D1-814B-CA11BFC636B2}" dt="2026-03-09T11:24:05.073" v="17" actId="790"/>
        <pc:sldMkLst>
          <pc:docMk/>
          <pc:sldMk cId="2770826652" sldId="2147476347"/>
        </pc:sldMkLst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2770826652" sldId="2147476347"/>
            <ac:spMk id="2" creationId="{530F36BF-B4A3-F1D4-0F03-1F87A41530EE}"/>
          </ac:spMkLst>
        </pc:spChg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2770826652" sldId="2147476347"/>
            <ac:spMk id="3" creationId="{5616DC2A-2B4A-3279-0BA7-D662CD83C364}"/>
          </ac:spMkLst>
        </pc:spChg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2770826652" sldId="2147476347"/>
            <ac:spMk id="4" creationId="{C5BC7102-22EA-5810-7C09-C9B03A97C5FB}"/>
          </ac:spMkLst>
        </pc:spChg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2770826652" sldId="2147476347"/>
            <ac:spMk id="6" creationId="{A3F07895-8D3F-A575-3BA0-0EC59191C9AE}"/>
          </ac:spMkLst>
        </pc:spChg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2770826652" sldId="2147476347"/>
            <ac:spMk id="8" creationId="{226F662D-69D5-7FB4-E2E6-B35E4E1CEE6A}"/>
          </ac:spMkLst>
        </pc:spChg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2770826652" sldId="2147476347"/>
            <ac:spMk id="11" creationId="{41D5FC77-C311-876A-DF7F-DDFAB77161E7}"/>
          </ac:spMkLst>
        </pc:spChg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2770826652" sldId="2147476347"/>
            <ac:spMk id="12" creationId="{9703194C-08C1-F81B-6F4C-D573E5477BA5}"/>
          </ac:spMkLst>
        </pc:spChg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2770826652" sldId="2147476347"/>
            <ac:spMk id="13" creationId="{4380545F-AADA-48AC-28A3-D1B38BCA2B4E}"/>
          </ac:spMkLst>
        </pc:spChg>
      </pc:sldChg>
      <pc:sldChg chg="modSp mod">
        <pc:chgData name="SKALTSAS Konstantinos (MOVE)" userId="ae76c216-bcb1-41b7-aad6-cccdc2b20eab" providerId="ADAL" clId="{499B6940-50A9-43D1-814B-CA11BFC636B2}" dt="2026-03-09T11:24:05.073" v="17" actId="790"/>
        <pc:sldMkLst>
          <pc:docMk/>
          <pc:sldMk cId="412540990" sldId="2147476348"/>
        </pc:sldMkLst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412540990" sldId="2147476348"/>
            <ac:spMk id="2" creationId="{E057B904-D84F-AD6B-9311-3786D2B8631B}"/>
          </ac:spMkLst>
        </pc:spChg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412540990" sldId="2147476348"/>
            <ac:spMk id="3" creationId="{41CB3AEB-FA43-1354-194F-A5193EC7A162}"/>
          </ac:spMkLst>
        </pc:spChg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412540990" sldId="2147476348"/>
            <ac:spMk id="4" creationId="{341F2306-11B2-5747-D01C-A2267D20867E}"/>
          </ac:spMkLst>
        </pc:spChg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412540990" sldId="2147476348"/>
            <ac:spMk id="6" creationId="{E2501120-BCAD-D6C2-1D44-513E1A07E2D9}"/>
          </ac:spMkLst>
        </pc:spChg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412540990" sldId="2147476348"/>
            <ac:spMk id="11" creationId="{C56F7980-26C3-79EA-D203-B503BC1A7CD4}"/>
          </ac:spMkLst>
        </pc:spChg>
        <pc:graphicFrameChg chg="modGraphic">
          <ac:chgData name="SKALTSAS Konstantinos (MOVE)" userId="ae76c216-bcb1-41b7-aad6-cccdc2b20eab" providerId="ADAL" clId="{499B6940-50A9-43D1-814B-CA11BFC636B2}" dt="2026-03-09T11:24:05.073" v="17" actId="790"/>
          <ac:graphicFrameMkLst>
            <pc:docMk/>
            <pc:sldMk cId="412540990" sldId="2147476348"/>
            <ac:graphicFrameMk id="10" creationId="{446A5DF7-2100-A450-A0E0-137ABF086FF8}"/>
          </ac:graphicFrameMkLst>
        </pc:graphicFrameChg>
      </pc:sldChg>
      <pc:sldChg chg="modSp mod">
        <pc:chgData name="SKALTSAS Konstantinos (MOVE)" userId="ae76c216-bcb1-41b7-aad6-cccdc2b20eab" providerId="ADAL" clId="{499B6940-50A9-43D1-814B-CA11BFC636B2}" dt="2026-03-09T11:24:05.073" v="17" actId="790"/>
        <pc:sldMkLst>
          <pc:docMk/>
          <pc:sldMk cId="3944088781" sldId="2147476349"/>
        </pc:sldMkLst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3944088781" sldId="2147476349"/>
            <ac:spMk id="2" creationId="{BAAD97C6-1A89-FC80-4564-945D3F6CBFDD}"/>
          </ac:spMkLst>
        </pc:spChg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3944088781" sldId="2147476349"/>
            <ac:spMk id="3" creationId="{982FCFC6-600F-8F62-6A2C-D5324D227EFA}"/>
          </ac:spMkLst>
        </pc:spChg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3944088781" sldId="2147476349"/>
            <ac:spMk id="4" creationId="{AFFE02DE-1120-4421-8198-9BF61A55DA1C}"/>
          </ac:spMkLst>
        </pc:spChg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3944088781" sldId="2147476349"/>
            <ac:spMk id="6" creationId="{AC2561D2-C70C-A969-C654-1EE1504E5DD1}"/>
          </ac:spMkLst>
        </pc:spChg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3944088781" sldId="2147476349"/>
            <ac:spMk id="11" creationId="{B7C78CEA-F6BF-860A-CB1E-F91B2E39A6EA}"/>
          </ac:spMkLst>
        </pc:spChg>
        <pc:graphicFrameChg chg="modGraphic">
          <ac:chgData name="SKALTSAS Konstantinos (MOVE)" userId="ae76c216-bcb1-41b7-aad6-cccdc2b20eab" providerId="ADAL" clId="{499B6940-50A9-43D1-814B-CA11BFC636B2}" dt="2026-03-09T11:24:05.073" v="17" actId="790"/>
          <ac:graphicFrameMkLst>
            <pc:docMk/>
            <pc:sldMk cId="3944088781" sldId="2147476349"/>
            <ac:graphicFrameMk id="10" creationId="{B4930755-F574-4814-FA45-A827BB75A105}"/>
          </ac:graphicFrameMkLst>
        </pc:graphicFrameChg>
      </pc:sldChg>
      <pc:sldChg chg="modSp mod">
        <pc:chgData name="SKALTSAS Konstantinos (MOVE)" userId="ae76c216-bcb1-41b7-aad6-cccdc2b20eab" providerId="ADAL" clId="{499B6940-50A9-43D1-814B-CA11BFC636B2}" dt="2026-03-09T11:24:05.073" v="17" actId="790"/>
        <pc:sldMkLst>
          <pc:docMk/>
          <pc:sldMk cId="225302172" sldId="2147476350"/>
        </pc:sldMkLst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225302172" sldId="2147476350"/>
            <ac:spMk id="2" creationId="{1A6C54F7-35EC-E284-2820-73D845B27894}"/>
          </ac:spMkLst>
        </pc:spChg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225302172" sldId="2147476350"/>
            <ac:spMk id="3" creationId="{F9676DC8-7067-D9F8-3F78-5C21E7D5F0FE}"/>
          </ac:spMkLst>
        </pc:spChg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225302172" sldId="2147476350"/>
            <ac:spMk id="4" creationId="{19DA9F23-9572-2D4E-DFCE-A31AADCAA4EA}"/>
          </ac:spMkLst>
        </pc:spChg>
        <pc:spChg chg="mod">
          <ac:chgData name="SKALTSAS Konstantinos (MOVE)" userId="ae76c216-bcb1-41b7-aad6-cccdc2b20eab" providerId="ADAL" clId="{499B6940-50A9-43D1-814B-CA11BFC636B2}" dt="2026-03-09T11:24:05.073" v="17" actId="790"/>
          <ac:spMkLst>
            <pc:docMk/>
            <pc:sldMk cId="225302172" sldId="2147476350"/>
            <ac:spMk id="11" creationId="{E5F991B1-8A39-C42C-5BB5-89011ED399EA}"/>
          </ac:spMkLst>
        </pc:spChg>
        <pc:graphicFrameChg chg="modGraphic">
          <ac:chgData name="SKALTSAS Konstantinos (MOVE)" userId="ae76c216-bcb1-41b7-aad6-cccdc2b20eab" providerId="ADAL" clId="{499B6940-50A9-43D1-814B-CA11BFC636B2}" dt="2026-03-09T11:24:05.073" v="17" actId="790"/>
          <ac:graphicFrameMkLst>
            <pc:docMk/>
            <pc:sldMk cId="225302172" sldId="2147476350"/>
            <ac:graphicFrameMk id="10" creationId="{A6E98A19-032F-0568-EEA2-9AA098F4093B}"/>
          </ac:graphicFrameMkLst>
        </pc:graphicFrameChg>
      </pc:sldChg>
    </pc:docChg>
  </pc:docChgLst>
  <pc:docChgLst>
    <pc:chgData name="KLIMKE Torsten (MOVE)" userId="8b2ef3b7-1db1-4198-b61e-2f06152ff8ed" providerId="ADAL" clId="{2956482B-82F6-4866-B3B7-11DA1C319714}"/>
    <pc:docChg chg="modSld">
      <pc:chgData name="KLIMKE Torsten (MOVE)" userId="8b2ef3b7-1db1-4198-b61e-2f06152ff8ed" providerId="ADAL" clId="{2956482B-82F6-4866-B3B7-11DA1C319714}" dt="2026-03-11T07:59:08.778" v="1" actId="20577"/>
      <pc:docMkLst>
        <pc:docMk/>
      </pc:docMkLst>
      <pc:sldChg chg="modSp mod">
        <pc:chgData name="KLIMKE Torsten (MOVE)" userId="8b2ef3b7-1db1-4198-b61e-2f06152ff8ed" providerId="ADAL" clId="{2956482B-82F6-4866-B3B7-11DA1C319714}" dt="2026-03-11T07:59:08.778" v="1" actId="20577"/>
        <pc:sldMkLst>
          <pc:docMk/>
          <pc:sldMk cId="595790402" sldId="412"/>
        </pc:sldMkLst>
        <pc:spChg chg="mod">
          <ac:chgData name="KLIMKE Torsten (MOVE)" userId="8b2ef3b7-1db1-4198-b61e-2f06152ff8ed" providerId="ADAL" clId="{2956482B-82F6-4866-B3B7-11DA1C319714}" dt="2026-03-11T07:59:08.778" v="1" actId="20577"/>
          <ac:spMkLst>
            <pc:docMk/>
            <pc:sldMk cId="595790402" sldId="412"/>
            <ac:spMk id="4" creationId="{CE048302-EE23-2AE0-9731-BDCC5B2B2CFC}"/>
          </ac:spMkLst>
        </pc:spChg>
      </pc:sldChg>
    </pc:docChg>
  </pc:docChgLst>
  <pc:docChgLst>
    <pc:chgData name="BAMPS Jo (MOVE)" userId="S::jo.bamps@ec.europa.eu::d54a8757-0ecd-4d0c-9740-064d42a3271c" providerId="AD" clId="Web-{3544FA47-ADB9-8BC2-CBD2-DA9A305AB773}"/>
    <pc:docChg chg="modSld">
      <pc:chgData name="BAMPS Jo (MOVE)" userId="S::jo.bamps@ec.europa.eu::d54a8757-0ecd-4d0c-9740-064d42a3271c" providerId="AD" clId="Web-{3544FA47-ADB9-8BC2-CBD2-DA9A305AB773}" dt="2026-03-30T15:17:32.651" v="6" actId="20577"/>
      <pc:docMkLst>
        <pc:docMk/>
      </pc:docMkLst>
      <pc:sldChg chg="modSp">
        <pc:chgData name="BAMPS Jo (MOVE)" userId="S::jo.bamps@ec.europa.eu::d54a8757-0ecd-4d0c-9740-064d42a3271c" providerId="AD" clId="Web-{3544FA47-ADB9-8BC2-CBD2-DA9A305AB773}" dt="2026-03-30T15:17:32.651" v="6" actId="20577"/>
        <pc:sldMkLst>
          <pc:docMk/>
          <pc:sldMk cId="595790402" sldId="412"/>
        </pc:sldMkLst>
        <pc:spChg chg="mod">
          <ac:chgData name="BAMPS Jo (MOVE)" userId="S::jo.bamps@ec.europa.eu::d54a8757-0ecd-4d0c-9740-064d42a3271c" providerId="AD" clId="Web-{3544FA47-ADB9-8BC2-CBD2-DA9A305AB773}" dt="2026-03-30T15:17:32.651" v="6" actId="20577"/>
          <ac:spMkLst>
            <pc:docMk/>
            <pc:sldMk cId="595790402" sldId="412"/>
            <ac:spMk id="4" creationId="{CE048302-EE23-2AE0-9731-BDCC5B2B2CF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40912-D2F3-4636-9B6E-25377E60DB79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3A8A8-E43E-46C7-AED4-8CC85454D1A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1368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A3A8A8-E43E-46C7-AED4-8CC85454D1A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946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FD85E-7F3B-D92A-8533-63569C285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DB65A6-EC4A-587E-F260-1C0E4B9FFE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67C453-375C-8999-2CCA-0B79BFEA4D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CBE2E-2711-8377-C866-55E5F123BE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A3A8A8-E43E-46C7-AED4-8CC85454D1A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130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3BDFB-FB38-8793-AE69-02E0C7F19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1EDE42-C178-5317-A5FE-782ED8114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BF2D61-A573-C2DC-F678-E17E7E2D0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0D43B-C69C-09A5-3D8F-273A74450D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A3A8A8-E43E-46C7-AED4-8CC85454D1A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307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3A8A8-E43E-46C7-AED4-8CC85454D1AC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2935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B2097-BFA3-CFCA-5335-2DA08CBBF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44EA7F-5A97-37B2-DC9D-3ED54E6C5F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CFC05F-28F0-FF25-C6A9-312AE4F44C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E4440-C195-851C-3C31-784C0141D3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3A8A8-E43E-46C7-AED4-8CC85454D1AC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715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26">
            <a:extLst>
              <a:ext uri="{FF2B5EF4-FFF2-40B4-BE49-F238E27FC236}">
                <a16:creationId xmlns:a16="http://schemas.microsoft.com/office/drawing/2014/main" id="{1329867D-727E-9D9D-A271-DD3A013AA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095" y="8176"/>
            <a:ext cx="695031" cy="6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609600" y="996992"/>
            <a:ext cx="10626733" cy="818842"/>
          </a:xfrm>
          <a:prstGeom prst="rect">
            <a:avLst/>
          </a:prstGeom>
        </p:spPr>
        <p:txBody>
          <a:bodyPr/>
          <a:lstStyle>
            <a:lvl1pPr>
              <a:defRPr sz="3706">
                <a:solidFill>
                  <a:srgbClr val="00594E"/>
                </a:solidFill>
                <a:latin typeface="Aeroport Light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>
          <a:xfrm>
            <a:off x="609600" y="1938415"/>
            <a:ext cx="10626733" cy="3765689"/>
          </a:xfrm>
          <a:prstGeom prst="rect">
            <a:avLst/>
          </a:prstGeom>
        </p:spPr>
        <p:txBody>
          <a:bodyPr/>
          <a:lstStyle>
            <a:lvl1pPr>
              <a:defRPr sz="2059">
                <a:latin typeface="Aeroport Light" panose="02000000000000000000" pitchFamily="2" charset="0"/>
              </a:defRPr>
            </a:lvl1pPr>
            <a:lvl2pPr>
              <a:defRPr sz="2059">
                <a:solidFill>
                  <a:schemeClr val="tx1"/>
                </a:solidFill>
                <a:latin typeface="Aeroport Light" panose="02000000000000000000" pitchFamily="2" charset="0"/>
              </a:defRPr>
            </a:lvl2pPr>
            <a:lvl3pPr marL="1294341" indent="-353002">
              <a:buFont typeface="Arial" panose="020B0604020202020204" pitchFamily="34" charset="0"/>
              <a:buChar char="•"/>
              <a:defRPr sz="2059">
                <a:solidFill>
                  <a:schemeClr val="tx1"/>
                </a:solidFill>
                <a:latin typeface="Aeroport Light" panose="02000000000000000000" pitchFamily="2" charset="0"/>
              </a:defRPr>
            </a:lvl3pPr>
            <a:lvl4pPr marL="1765011" indent="-353002">
              <a:buFont typeface="Courier New" panose="02070309020205020404" pitchFamily="49" charset="0"/>
              <a:buChar char="o"/>
              <a:defRPr sz="2059">
                <a:solidFill>
                  <a:srgbClr val="F39325"/>
                </a:solidFill>
                <a:latin typeface="Aeroport Light" panose="02000000000000000000" pitchFamily="2" charset="0"/>
              </a:defRPr>
            </a:lvl4pPr>
            <a:lvl5pPr>
              <a:defRPr sz="2059">
                <a:latin typeface="Aeroport Light" panose="02000000000000000000" pitchFamily="2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815C77B3-7708-4FD8-FBE7-A7DAB9FB5D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44846" y="6377486"/>
            <a:ext cx="3902309" cy="343227"/>
          </a:xfrm>
          <a:prstGeom prst="rect">
            <a:avLst/>
          </a:prstGeom>
        </p:spPr>
        <p:txBody>
          <a:bodyPr lIns="0" tIns="0" rIns="0" bIns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35">
                <a:solidFill>
                  <a:schemeClr val="tx1">
                    <a:tint val="75000"/>
                  </a:schemeClr>
                </a:solidFill>
                <a:latin typeface="Aeroport Light" panose="02000000000000000000" pitchFamily="2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D4053A28-274D-2A3C-EF0B-A68F809F047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09963" y="6377486"/>
            <a:ext cx="2803653" cy="343227"/>
          </a:xfrm>
          <a:prstGeom prst="rect">
            <a:avLst/>
          </a:prstGeom>
        </p:spPr>
        <p:txBody>
          <a:bodyPr lIns="0" tIns="0" rIns="0" bIns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35">
                <a:solidFill>
                  <a:schemeClr val="tx1">
                    <a:tint val="75000"/>
                  </a:schemeClr>
                </a:solidFill>
                <a:latin typeface="Aeroport Light" panose="02000000000000000000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11E2EE71-AE4E-55A5-A785-1D60E0CD0F0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78387" y="6377486"/>
            <a:ext cx="2803654" cy="343227"/>
          </a:xfrm>
          <a:prstGeom prst="rect">
            <a:avLst/>
          </a:prstGeom>
        </p:spPr>
        <p:txBody>
          <a:bodyPr lIns="0" tIns="0" rIns="0" bIns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35">
                <a:solidFill>
                  <a:schemeClr val="tx1">
                    <a:tint val="75000"/>
                  </a:schemeClr>
                </a:solidFill>
                <a:latin typeface="Aeroport Light" panose="02000000000000000000" pitchFamily="2" charset="0"/>
              </a:defRPr>
            </a:lvl1pPr>
          </a:lstStyle>
          <a:p>
            <a:pPr>
              <a:defRPr/>
            </a:pPr>
            <a:fld id="{C40B4BA2-CB59-4E99-82DE-CD7CC636E04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60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7886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97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925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235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925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192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297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120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724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69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lank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593252" y="893468"/>
            <a:ext cx="9853511" cy="818842"/>
          </a:xfrm>
          <a:prstGeom prst="rect">
            <a:avLst/>
          </a:prstGeom>
        </p:spPr>
        <p:txBody>
          <a:bodyPr/>
          <a:lstStyle>
            <a:lvl1pPr>
              <a:defRPr sz="3706">
                <a:solidFill>
                  <a:srgbClr val="00594E"/>
                </a:solidFill>
                <a:latin typeface="Aeroport Light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Holder 4">
            <a:extLst>
              <a:ext uri="{FF2B5EF4-FFF2-40B4-BE49-F238E27FC236}">
                <a16:creationId xmlns:a16="http://schemas.microsoft.com/office/drawing/2014/main" id="{2428D105-C847-87EE-A3BC-0B6B1C925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4846" y="6377486"/>
            <a:ext cx="3902309" cy="343227"/>
          </a:xfrm>
          <a:prstGeom prst="rect">
            <a:avLst/>
          </a:prstGeom>
        </p:spPr>
        <p:txBody>
          <a:bodyPr lIns="0" tIns="0" rIns="0" bIns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35">
                <a:solidFill>
                  <a:schemeClr val="tx1">
                    <a:tint val="75000"/>
                  </a:schemeClr>
                </a:solidFill>
                <a:latin typeface="Aeroport Light" panose="02000000000000000000" pitchFamily="2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Holder 5">
            <a:extLst>
              <a:ext uri="{FF2B5EF4-FFF2-40B4-BE49-F238E27FC236}">
                <a16:creationId xmlns:a16="http://schemas.microsoft.com/office/drawing/2014/main" id="{6C66EAAE-CC56-2E12-A470-8700A1E9AE8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963" y="6377486"/>
            <a:ext cx="2803653" cy="343227"/>
          </a:xfrm>
          <a:prstGeom prst="rect">
            <a:avLst/>
          </a:prstGeom>
        </p:spPr>
        <p:txBody>
          <a:bodyPr lIns="0" tIns="0" rIns="0" bIns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35">
                <a:solidFill>
                  <a:schemeClr val="tx1">
                    <a:tint val="75000"/>
                  </a:schemeClr>
                </a:solidFill>
                <a:latin typeface="Aeroport Light" panose="02000000000000000000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61354147-D350-03F7-F49E-4EFAADFA1C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778387" y="6377486"/>
            <a:ext cx="2803654" cy="343227"/>
          </a:xfrm>
          <a:prstGeom prst="rect">
            <a:avLst/>
          </a:prstGeom>
        </p:spPr>
        <p:txBody>
          <a:bodyPr lIns="0" tIns="0" rIns="0" bIns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35">
                <a:solidFill>
                  <a:schemeClr val="tx1">
                    <a:tint val="75000"/>
                  </a:schemeClr>
                </a:solidFill>
                <a:latin typeface="Aeroport Light" panose="02000000000000000000" pitchFamily="2" charset="0"/>
              </a:defRPr>
            </a:lvl1pPr>
          </a:lstStyle>
          <a:p>
            <a:pPr>
              <a:defRPr/>
            </a:pPr>
            <a:fld id="{8C5FBCBA-64DD-49B4-BFB5-A0CECAF2C11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828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956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1088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587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799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8192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114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353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 option 1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75400-3E4A-4805-76D4-89E3DBA22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17486"/>
            <a:ext cx="2743200" cy="17252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r>
              <a:rPr lang="fr-BE"/>
              <a:t>DD/MM/YYYY</a:t>
            </a:r>
            <a:endParaRPr lang="en-I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290A50-B43D-A2B6-515F-75425256A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0714"/>
            <a:ext cx="10515600" cy="1020337"/>
          </a:xfrm>
          <a:noFill/>
        </p:spPr>
        <p:txBody>
          <a:bodyPr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a title</a:t>
            </a:r>
            <a:endParaRPr lang="en-IE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9D02D42-BA7D-84CC-873F-80F08362B3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219575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00E4EF-7051-9AAC-2C78-0958FBC514B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5243158"/>
            <a:ext cx="3176847" cy="304616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>
              <a:buNone/>
              <a:defRPr sz="160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European Commission">
            <a:extLst>
              <a:ext uri="{FF2B5EF4-FFF2-40B4-BE49-F238E27FC236}">
                <a16:creationId xmlns:a16="http://schemas.microsoft.com/office/drawing/2014/main" id="{85D80D5D-B11B-B8B1-1D33-81E7377D59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383" y="5738784"/>
            <a:ext cx="2544024" cy="941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9969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5;p31">
            <a:extLst>
              <a:ext uri="{FF2B5EF4-FFF2-40B4-BE49-F238E27FC236}">
                <a16:creationId xmlns:a16="http://schemas.microsoft.com/office/drawing/2014/main" id="{D3CADB7B-43FA-62FF-A4B3-5E073752114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981200"/>
            <a:ext cx="12192000" cy="4876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0E61F-C8F9-4190-1EE4-9217CF0F1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94518"/>
            <a:ext cx="10515600" cy="1068400"/>
          </a:xfrm>
          <a:solidFill>
            <a:schemeClr val="bg1"/>
          </a:solidFill>
        </p:spPr>
        <p:txBody>
          <a:bodyPr lIns="144000" tIns="144000" rIns="144000" bIns="144000" anchor="b">
            <a:noAutofit/>
          </a:bodyPr>
          <a:lstStyle>
            <a:lvl1pPr>
              <a:defRPr sz="8800"/>
            </a:lvl1pPr>
          </a:lstStyle>
          <a:p>
            <a:r>
              <a:rPr lang="en-US"/>
              <a:t>Click to add a title</a:t>
            </a:r>
            <a:endParaRPr lang="en-IE"/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F041A8C2-E23F-3F85-E8AE-2AEEB49641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942564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95398073-E69B-2867-360F-504F7007FD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6437CF6F-3079-899D-F025-61C0BCD596A4}"/>
              </a:ext>
            </a:extLst>
          </p:cNvPr>
          <p:cNvPicPr/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European Commission">
            <a:extLst>
              <a:ext uri="{FF2B5EF4-FFF2-40B4-BE49-F238E27FC236}">
                <a16:creationId xmlns:a16="http://schemas.microsoft.com/office/drawing/2014/main" id="{97034CB8-2B4A-3519-77AF-1512D68F2797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664" y="174518"/>
            <a:ext cx="2544024" cy="915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4328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8779EA-6394-AAE5-959A-6BB82A7D90AE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Google Shape;75;p31">
            <a:extLst>
              <a:ext uri="{FF2B5EF4-FFF2-40B4-BE49-F238E27FC236}">
                <a16:creationId xmlns:a16="http://schemas.microsoft.com/office/drawing/2014/main" id="{66DB0E40-389A-4ADF-E594-6BBAB29E7192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6BCEAD-64F8-A9C2-D826-FF1F037B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59C8E60-AD13-6DDB-15AD-A3F8E3F22A7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239B419-47F7-2FF3-C377-FBB7B2DBA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D8C14CF6-6F1D-C458-1F86-A760F31FE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596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63">
            <a:extLst>
              <a:ext uri="{FF2B5EF4-FFF2-40B4-BE49-F238E27FC236}">
                <a16:creationId xmlns:a16="http://schemas.microsoft.com/office/drawing/2014/main" id="{E5118450-4EFF-B4FD-A785-D71BF0BBA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975" y="290926"/>
            <a:ext cx="447065" cy="70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593252" y="893468"/>
            <a:ext cx="9853511" cy="818842"/>
          </a:xfrm>
          <a:prstGeom prst="rect">
            <a:avLst/>
          </a:prstGeom>
        </p:spPr>
        <p:txBody>
          <a:bodyPr/>
          <a:lstStyle>
            <a:lvl1pPr>
              <a:defRPr sz="3706">
                <a:solidFill>
                  <a:srgbClr val="00594E"/>
                </a:solidFill>
                <a:latin typeface="Aeroport Light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1"/>
          </p:nvPr>
        </p:nvSpPr>
        <p:spPr>
          <a:xfrm>
            <a:off x="609965" y="1577213"/>
            <a:ext cx="5303230" cy="41268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eroport Light" panose="02000000000000000000" pitchFamily="2" charset="0"/>
              </a:defRPr>
            </a:lvl1pPr>
            <a:lvl2pPr>
              <a:defRPr>
                <a:solidFill>
                  <a:schemeClr val="tx1"/>
                </a:solidFill>
                <a:latin typeface="Aeroport Light" panose="02000000000000000000" pitchFamily="2" charset="0"/>
              </a:defRPr>
            </a:lvl2pPr>
            <a:lvl3pPr>
              <a:defRPr>
                <a:solidFill>
                  <a:schemeClr val="tx1"/>
                </a:solidFill>
                <a:latin typeface="Aeroport Light" panose="02000000000000000000" pitchFamily="2" charset="0"/>
              </a:defRPr>
            </a:lvl3pPr>
            <a:lvl4pPr>
              <a:defRPr>
                <a:solidFill>
                  <a:schemeClr val="tx1"/>
                </a:solidFill>
                <a:latin typeface="Aeroport Light" panose="02000000000000000000" pitchFamily="2" charset="0"/>
              </a:defRPr>
            </a:lvl4pPr>
            <a:lvl5pPr>
              <a:defRPr>
                <a:solidFill>
                  <a:schemeClr val="tx1"/>
                </a:solidFill>
                <a:latin typeface="Aeroport Light" panose="02000000000000000000" pitchFamily="2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contenu 11"/>
          <p:cNvSpPr>
            <a:spLocks noGrp="1"/>
          </p:cNvSpPr>
          <p:nvPr>
            <p:ph sz="quarter" idx="12"/>
          </p:nvPr>
        </p:nvSpPr>
        <p:spPr>
          <a:xfrm>
            <a:off x="6055459" y="1577212"/>
            <a:ext cx="5303230" cy="41268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eroport Light" panose="02000000000000000000" pitchFamily="2" charset="0"/>
              </a:defRPr>
            </a:lvl1pPr>
            <a:lvl2pPr>
              <a:defRPr>
                <a:solidFill>
                  <a:schemeClr val="tx1"/>
                </a:solidFill>
                <a:latin typeface="Aeroport Light" panose="02000000000000000000" pitchFamily="2" charset="0"/>
              </a:defRPr>
            </a:lvl2pPr>
            <a:lvl3pPr>
              <a:defRPr>
                <a:solidFill>
                  <a:schemeClr val="tx1"/>
                </a:solidFill>
                <a:latin typeface="Aeroport Light" panose="02000000000000000000" pitchFamily="2" charset="0"/>
              </a:defRPr>
            </a:lvl3pPr>
            <a:lvl4pPr>
              <a:defRPr>
                <a:solidFill>
                  <a:schemeClr val="tx1"/>
                </a:solidFill>
                <a:latin typeface="Aeroport Light" panose="02000000000000000000" pitchFamily="2" charset="0"/>
              </a:defRPr>
            </a:lvl4pPr>
            <a:lvl5pPr>
              <a:defRPr>
                <a:solidFill>
                  <a:schemeClr val="tx1"/>
                </a:solidFill>
                <a:latin typeface="Aeroport Light" panose="02000000000000000000" pitchFamily="2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9D3DF6CD-9264-D127-9B84-FC8360368C1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44846" y="6377486"/>
            <a:ext cx="3902309" cy="343227"/>
          </a:xfrm>
          <a:prstGeom prst="rect">
            <a:avLst/>
          </a:prstGeom>
        </p:spPr>
        <p:txBody>
          <a:bodyPr lIns="0" tIns="0" rIns="0" bIns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35">
                <a:solidFill>
                  <a:schemeClr val="tx1">
                    <a:tint val="75000"/>
                  </a:schemeClr>
                </a:solidFill>
                <a:latin typeface="Aeroport Light" panose="02000000000000000000" pitchFamily="2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249B3053-BE55-A8BD-4489-A2CE720DFCA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09963" y="6377486"/>
            <a:ext cx="2803653" cy="343227"/>
          </a:xfrm>
          <a:prstGeom prst="rect">
            <a:avLst/>
          </a:prstGeom>
        </p:spPr>
        <p:txBody>
          <a:bodyPr lIns="0" tIns="0" rIns="0" bIns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35">
                <a:solidFill>
                  <a:schemeClr val="tx1">
                    <a:tint val="75000"/>
                  </a:schemeClr>
                </a:solidFill>
                <a:latin typeface="Aeroport Light" panose="02000000000000000000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1A40A3A1-E418-865C-A633-2A48F65EDD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778387" y="6377486"/>
            <a:ext cx="2803654" cy="343227"/>
          </a:xfrm>
          <a:prstGeom prst="rect">
            <a:avLst/>
          </a:prstGeom>
        </p:spPr>
        <p:txBody>
          <a:bodyPr lIns="0" tIns="0" rIns="0" bIns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35">
                <a:solidFill>
                  <a:schemeClr val="tx1">
                    <a:tint val="75000"/>
                  </a:schemeClr>
                </a:solidFill>
                <a:latin typeface="Aeroport Light" panose="02000000000000000000" pitchFamily="2" charset="0"/>
              </a:defRPr>
            </a:lvl1pPr>
          </a:lstStyle>
          <a:p>
            <a:pPr>
              <a:defRPr/>
            </a:pPr>
            <a:fld id="{358F26B7-A66B-468C-A9BB-13595C4549F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6741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5B256C-F848-9C9F-2A9C-E218DE9A199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A1F22256-0B85-5AAD-C0B2-E8F5E3C50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7904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D58619-8012-9B7D-9C59-16671B37457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A0835BD4-2C09-6FBA-FC30-3BD6A28667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65972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45A3C0-5810-CECB-04D1-E370BADB2EE8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 tIns="144000" rIns="144000" bIns="144000" anchor="ctr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BD178DF-B2B3-E383-43AA-D54BBF227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C194F48-423C-93CB-1A61-CE12CAB5B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5037411D-B917-4DD6-582A-69CDCB27D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88319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526B31-D383-5ABA-08B1-8097743DECE0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D7151F52-9DDF-CEC4-58EC-587B7A1D7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blue flag with yellow stars&#10;&#10;Description automatically generated">
            <a:extLst>
              <a:ext uri="{FF2B5EF4-FFF2-40B4-BE49-F238E27FC236}">
                <a16:creationId xmlns:a16="http://schemas.microsoft.com/office/drawing/2014/main" id="{8B94F84F-1590-9DE6-C3AC-9FBA58E40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6D8387C3-85B8-44CF-42FB-C414F5876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95665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BD8A8F-01F7-069C-2D69-AFCA2F78D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7499CD-21D1-84C4-7FD1-F33A39639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3A7104ED-A036-D2F4-B40F-5A65C505A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49443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09BE7C2-2602-0313-8D83-EAB1C755A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  <a:defRPr sz="2000"/>
            </a:lvl1pPr>
            <a:lvl2pPr>
              <a:buClr>
                <a:schemeClr val="tx2"/>
              </a:buClr>
              <a:buSzPct val="100000"/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D43C2E6-DFE0-78B7-AEF2-E94F28383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2BE520F0-58F1-06F4-10C5-832EFDCE6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49958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5570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39DED1-43B7-A54B-D3D7-54792E535D2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85570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416748-3994-A02A-B7BD-AC8272883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A56761B-AC86-49AF-4B3B-2CCCDB7A4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14003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55706"/>
            <a:ext cx="5019675" cy="3271102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0E4D59-AF6A-8993-094A-5A4FED57EA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855706"/>
            <a:ext cx="5019675" cy="3271102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3588F2-1E00-50BC-0820-CB663EE97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7575C568-2951-1529-11F7-C12F1B067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137496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AA9BB-29EC-79EA-02CA-8452ADF64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1BA1A05-4F7E-D9F9-D094-9C9394F84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3940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8270BF-EE76-A46D-95E0-FB617042099B}"/>
              </a:ext>
            </a:extLst>
          </p:cNvPr>
          <p:cNvSpPr>
            <a:spLocks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7262511B-BA2E-7984-66D6-B5152DA09D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11" name="Picture 10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B557BE9-B8DC-E601-A0F8-16CD84F91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FAC7B2-2467-A72A-9F8B-CBD0FB0D8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D838E642-5C12-54DE-94A0-3EDA044A5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8682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8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8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8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71916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col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CCFB38-4E5F-126B-A212-3CBD911F98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7083"/>
            <a:ext cx="4670502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6259F-C7F8-D963-3DFD-92239B4D3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87083"/>
            <a:ext cx="5181600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02BBC44B-821F-21ED-8464-03E5216981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22B46DA4-CDDE-5119-2E5E-AD549E681C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321162-C08B-5D98-4E1F-FE50C321D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5400899-1203-EA20-07C6-EFFB182F4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31317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A8786C-FCBD-3783-706E-0CBF5B0343E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29467" y="1989056"/>
            <a:ext cx="305640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DC31AC-D39C-A8A3-ED76-D3399E224DE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7400" y="1989056"/>
            <a:ext cx="305640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635DEE-A882-2487-2337-D6BB66A7A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440D1373-D055-D2EC-8197-171DDBDAD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4146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 text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F39438-760E-ED2B-8243-319A5EF047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68465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A7DAD-79FF-9241-7523-B9F28613F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284C9D-0459-8584-A6B3-FFE83837141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8730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9454014D-FC40-DABB-5F97-62E05A376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69572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E2655-E9DF-246B-F4FD-D62B2B37A4B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1C7A71E-B4AA-350C-C619-6CD926C5F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90199"/>
            <a:ext cx="3045644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64B145-4048-55E1-B2E9-6B27CC0E587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586925" y="2010169"/>
            <a:ext cx="3132055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6044468-6F92-BCD9-357B-E332816656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86926" y="2690199"/>
            <a:ext cx="3132055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2839C1-28EB-C84A-8FE0-1EB86DE1BDE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422064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1E8E11D-2B2A-C5C5-EFFC-16D79851057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422064" y="2690199"/>
            <a:ext cx="3045644" cy="259823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761D88-1D18-A805-8D96-5BEBFEFE2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C4BB2291-2147-D1C0-AB46-6D3DE9C2D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18126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9DE773-46A1-EE6A-D3DF-FC96DCA4C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3834467-B58A-08E2-AA0A-DB1D50F360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5" name="Picture 4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570F0233-3DB4-DD9F-5F0F-39691070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DF5A1-9706-DCB7-1601-51D0F26AE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B7DFF0-1C84-8F6C-0408-2B1515126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0997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9BD169-F6A4-2E23-F2D4-B7DED1FC9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C2FD4-3B80-FE70-83EA-C9956AF11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B7624A9B-CC72-EEB9-2AE2-FDB9629A0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71126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4 images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91;p33">
            <a:extLst>
              <a:ext uri="{FF2B5EF4-FFF2-40B4-BE49-F238E27FC236}">
                <a16:creationId xmlns:a16="http://schemas.microsoft.com/office/drawing/2014/main" id="{A9F38C94-2545-ED67-4909-C5A475FCF803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3538332" y="2197664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95;p33">
            <a:extLst>
              <a:ext uri="{FF2B5EF4-FFF2-40B4-BE49-F238E27FC236}">
                <a16:creationId xmlns:a16="http://schemas.microsoft.com/office/drawing/2014/main" id="{45EC68E1-18F5-04CB-00B3-F8948F3B4F18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6161035" y="2197663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0A4763F-1C9A-B628-1609-DA5C75C90F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2758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Google Shape;91;p33">
            <a:extLst>
              <a:ext uri="{FF2B5EF4-FFF2-40B4-BE49-F238E27FC236}">
                <a16:creationId xmlns:a16="http://schemas.microsoft.com/office/drawing/2014/main" id="{0AB5F208-A96D-CEBC-874F-7B719FD86FE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38332" y="4031391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7" name="Google Shape;95;p33">
            <a:extLst>
              <a:ext uri="{FF2B5EF4-FFF2-40B4-BE49-F238E27FC236}">
                <a16:creationId xmlns:a16="http://schemas.microsoft.com/office/drawing/2014/main" id="{0AC28D44-5B34-89F9-D8AB-62E99E380E3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61035" y="4031390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4095A4F-385F-CF4A-5E10-E3628D85F6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2758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92A6C90-A6CE-C107-4350-7906F5FDD7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39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A45C4F8-1803-A72B-10DF-5927ABF6E4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839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9C7B51-3F16-5ABF-3BE2-AA17BD10D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F256C38A-CD2B-89BF-A117-9ED92151C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9528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457" y="589047"/>
            <a:ext cx="7587343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766457" y="1895333"/>
            <a:ext cx="7587342" cy="384557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E7AFEC3F-1C21-3132-B967-9F0F25A56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2728" y="62689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37373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F83483-47D9-4712-A8D7-6CBF6177582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7"/>
            <a:ext cx="5138057" cy="717240"/>
          </a:xfrm>
          <a:solidFill>
            <a:schemeClr val="bg1"/>
          </a:solidFill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bg1"/>
                </a:solidFill>
                <a:highlight>
                  <a:srgbClr val="003399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25599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F035CA-6728-7746-C9FC-81382094BF06}"/>
              </a:ext>
            </a:extLst>
          </p:cNvPr>
          <p:cNvSpPr/>
          <p:nvPr/>
        </p:nvSpPr>
        <p:spPr>
          <a:xfrm>
            <a:off x="5388429" y="0"/>
            <a:ext cx="6803571" cy="68579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E701F0-97E6-7792-DA18-AD6E08BC874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6"/>
            <a:ext cx="5138057" cy="1000267"/>
          </a:xfrm>
          <a:noFill/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tx2"/>
                </a:solidFill>
                <a:highlight>
                  <a:srgbClr val="FFD34E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noFill/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07C9B7E-A9F7-E74E-8B7F-3BB737CA39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B7786630-3DC2-B1C3-65DD-397E446197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5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26">
            <a:extLst>
              <a:ext uri="{FF2B5EF4-FFF2-40B4-BE49-F238E27FC236}">
                <a16:creationId xmlns:a16="http://schemas.microsoft.com/office/drawing/2014/main" id="{1329867D-727E-9D9D-A271-DD3A013AA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095" y="8176"/>
            <a:ext cx="695031" cy="6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609601" y="996992"/>
            <a:ext cx="10626733" cy="818842"/>
          </a:xfrm>
          <a:prstGeom prst="rect">
            <a:avLst/>
          </a:prstGeom>
        </p:spPr>
        <p:txBody>
          <a:bodyPr/>
          <a:lstStyle>
            <a:lvl1pPr>
              <a:defRPr sz="3347">
                <a:solidFill>
                  <a:srgbClr val="00594E"/>
                </a:solidFill>
                <a:latin typeface="Aeroport Light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>
          <a:xfrm>
            <a:off x="609601" y="1938416"/>
            <a:ext cx="10626733" cy="3765689"/>
          </a:xfrm>
          <a:prstGeom prst="rect">
            <a:avLst/>
          </a:prstGeom>
        </p:spPr>
        <p:txBody>
          <a:bodyPr/>
          <a:lstStyle>
            <a:lvl1pPr>
              <a:defRPr sz="1859">
                <a:latin typeface="Aeroport Light" panose="02000000000000000000" pitchFamily="2" charset="0"/>
              </a:defRPr>
            </a:lvl1pPr>
            <a:lvl2pPr>
              <a:defRPr sz="1859">
                <a:solidFill>
                  <a:schemeClr val="tx1"/>
                </a:solidFill>
                <a:latin typeface="Aeroport Light" panose="02000000000000000000" pitchFamily="2" charset="0"/>
              </a:defRPr>
            </a:lvl2pPr>
            <a:lvl3pPr marL="1168870" indent="-318783">
              <a:buFont typeface="Arial" panose="020B0604020202020204" pitchFamily="34" charset="0"/>
              <a:buChar char="•"/>
              <a:defRPr sz="1859">
                <a:solidFill>
                  <a:schemeClr val="tx1"/>
                </a:solidFill>
                <a:latin typeface="Aeroport Light" panose="02000000000000000000" pitchFamily="2" charset="0"/>
              </a:defRPr>
            </a:lvl3pPr>
            <a:lvl4pPr marL="1593914" indent="-318783">
              <a:buFont typeface="Courier New" panose="02070309020205020404" pitchFamily="49" charset="0"/>
              <a:buChar char="o"/>
              <a:defRPr sz="1859">
                <a:solidFill>
                  <a:srgbClr val="F39325"/>
                </a:solidFill>
                <a:latin typeface="Aeroport Light" panose="02000000000000000000" pitchFamily="2" charset="0"/>
              </a:defRPr>
            </a:lvl4pPr>
            <a:lvl5pPr>
              <a:defRPr sz="1859">
                <a:latin typeface="Aeroport Light" panose="02000000000000000000" pitchFamily="2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815C77B3-7708-4FD8-FBE7-A7DAB9FB5D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44847" y="6377487"/>
            <a:ext cx="3902309" cy="343227"/>
          </a:xfrm>
          <a:prstGeom prst="rect">
            <a:avLst/>
          </a:prstGeom>
        </p:spPr>
        <p:txBody>
          <a:bodyPr lIns="0" tIns="0" rIns="0" bIns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15">
                <a:solidFill>
                  <a:schemeClr val="tx1">
                    <a:tint val="75000"/>
                  </a:schemeClr>
                </a:solidFill>
                <a:latin typeface="Aeroport Light" panose="02000000000000000000" pitchFamily="2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D4053A28-274D-2A3C-EF0B-A68F809F047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09964" y="6377487"/>
            <a:ext cx="2803653" cy="343227"/>
          </a:xfrm>
          <a:prstGeom prst="rect">
            <a:avLst/>
          </a:prstGeom>
        </p:spPr>
        <p:txBody>
          <a:bodyPr lIns="0" tIns="0" rIns="0" bIns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15">
                <a:solidFill>
                  <a:schemeClr val="tx1">
                    <a:tint val="75000"/>
                  </a:schemeClr>
                </a:solidFill>
                <a:latin typeface="Aeroport Light" panose="02000000000000000000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11E2EE71-AE4E-55A5-A785-1D60E0CD0F0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78387" y="6377487"/>
            <a:ext cx="2803654" cy="343227"/>
          </a:xfrm>
          <a:prstGeom prst="rect">
            <a:avLst/>
          </a:prstGeom>
        </p:spPr>
        <p:txBody>
          <a:bodyPr lIns="0" tIns="0" rIns="0" bIns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15">
                <a:solidFill>
                  <a:schemeClr val="tx1">
                    <a:tint val="75000"/>
                  </a:schemeClr>
                </a:solidFill>
                <a:latin typeface="Aeroport Light" panose="02000000000000000000" pitchFamily="2" charset="0"/>
              </a:defRPr>
            </a:lvl1pPr>
          </a:lstStyle>
          <a:p>
            <a:pPr>
              <a:defRPr/>
            </a:pPr>
            <a:fld id="{C40B4BA2-CB59-4E99-82DE-CD7CC636E04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8215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2 columns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773642" y="0"/>
            <a:ext cx="4418358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8936A4-CDCB-C345-F71F-92F2A35F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067"/>
            <a:ext cx="7915275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E590DB-1C31-60F0-D6F8-A1706796115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4C5D68-6EAE-4A7A-7185-241C6CF3B9B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305921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blue flag with yellow stars&#10;&#10;Description automatically generated">
            <a:extLst>
              <a:ext uri="{FF2B5EF4-FFF2-40B4-BE49-F238E27FC236}">
                <a16:creationId xmlns:a16="http://schemas.microsoft.com/office/drawing/2014/main" id="{901A7271-B7CF-4C49-1423-D7CA7ECEF2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C0DCEE1B-27AC-37B6-7683-71F823E43E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97D846-EECB-7092-C88A-21E2250B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296A4E82-A1A1-EFC7-7768-E6DDC71C4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63347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314E959-31F1-870D-FAE7-99D8E6333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F6ADE38F-D638-BFB1-E702-D0F6D0CB0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62269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2517C-B46F-A98F-0643-A97107DEC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2D6F6E54-ED8F-C9DE-9355-5B2E347C2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332876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a coloure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0C1291-4A16-4E7F-D6F2-0662C6CC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706136"/>
            <a:ext cx="4840275" cy="346317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1CCFCC-12CB-E276-21C2-DAA2C8D36EC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393779" y="1706137"/>
            <a:ext cx="4960021" cy="3463178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240A71C-FBDC-ABE7-AF08-221E5E629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C1FACF7A-9967-0A10-F75B-7E70FCAB2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25158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posi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559404-34AB-2AB1-76B4-CB85000D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16904"/>
            <a:ext cx="10515600" cy="81690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012AF7B-3A7E-8763-817E-DD321C64A6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A2B82B-3461-6DA2-3E41-F3AC813918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tx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Google Shape;66;p29" descr="Quote">
            <a:extLst>
              <a:ext uri="{FF2B5EF4-FFF2-40B4-BE49-F238E27FC236}">
                <a16:creationId xmlns:a16="http://schemas.microsoft.com/office/drawing/2014/main" id="{2BA61D73-E039-6C69-A4A9-27D86CB30D1D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BE2FFB7F-6A6F-E203-E2CE-AAC503E40F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Google Shape;66;p29" descr="Quote">
            <a:extLst>
              <a:ext uri="{FF2B5EF4-FFF2-40B4-BE49-F238E27FC236}">
                <a16:creationId xmlns:a16="http://schemas.microsoft.com/office/drawing/2014/main" id="{D61A7912-F509-F977-C8A3-05B55096DDA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ue flag with yellow stars&#10;&#10;Description automatically generated">
            <a:extLst>
              <a:ext uri="{FF2B5EF4-FFF2-40B4-BE49-F238E27FC236}">
                <a16:creationId xmlns:a16="http://schemas.microsoft.com/office/drawing/2014/main" id="{519F3A2E-810F-F3DF-534B-DFE8563EDC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0BD146-26A9-B2E3-790A-137432E69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3E557AF9-465E-61C3-8C33-29231AE45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78604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ega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6039EEF-B8E6-4383-4827-068F061175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BE876A1-64BE-0A6D-B28E-A01C8883D1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bg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oogle Shape;66;p29" descr="Quote">
            <a:extLst>
              <a:ext uri="{FF2B5EF4-FFF2-40B4-BE49-F238E27FC236}">
                <a16:creationId xmlns:a16="http://schemas.microsoft.com/office/drawing/2014/main" id="{E1B4A183-929D-5431-B365-FECE6A72A48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6CD1AA0-BE2D-038C-5423-E271CF163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148383-BBA9-7909-CFDF-60BEA0FE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3511"/>
            <a:ext cx="10515600" cy="81690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pic>
        <p:nvPicPr>
          <p:cNvPr id="6" name="Google Shape;66;p29" descr="Quote">
            <a:extLst>
              <a:ext uri="{FF2B5EF4-FFF2-40B4-BE49-F238E27FC236}">
                <a16:creationId xmlns:a16="http://schemas.microsoft.com/office/drawing/2014/main" id="{DE2EBF53-76CE-6C8F-0861-C3A5D384E18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AB87E6E1-A561-866F-CE99-26D9647684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65A446-C679-3C21-6DB2-E6E244E9D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11C79F0A-B650-EE29-9ABF-AC09E7753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274069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 picture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152718" y="1683033"/>
            <a:ext cx="3886563" cy="3886563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43A5598A-C2EA-5505-BEB5-E80CA68AED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3D5D7A7A-28D1-BC55-7F75-53B9E5FBC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B7D111-DE2E-9994-A799-F62F38E83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33A6EEA9-52B7-550C-7CFD-E465C8DB4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10736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4D01C79-8E51-7320-51B2-6B4D1CD15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6200794-8F7F-E0F0-3735-90CCC24A8A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271D99-21D4-ED76-0E54-1ECA6FD71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36249086-331D-49C8-6F5E-1FD73ADA2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89549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7EF38B-E8AF-66F2-44F8-7A5DA7FF3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0850E44D-CF7B-5CF4-6BF7-5B2F65007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76374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ircles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Google Shape;128;p36">
            <a:extLst>
              <a:ext uri="{FF2B5EF4-FFF2-40B4-BE49-F238E27FC236}">
                <a16:creationId xmlns:a16="http://schemas.microsoft.com/office/drawing/2014/main" id="{C6066961-5253-C2E8-C59C-7D3AEA190748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4407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7354" y="179242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128;p36">
            <a:extLst>
              <a:ext uri="{FF2B5EF4-FFF2-40B4-BE49-F238E27FC236}">
                <a16:creationId xmlns:a16="http://schemas.microsoft.com/office/drawing/2014/main" id="{530B519E-B8E9-0851-34A7-4EBCABDB1F2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38198" y="379352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7CC6BA2-60D9-1664-3253-8468AB06B3B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2887352" y="394186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Google Shape;128;p36">
            <a:extLst>
              <a:ext uri="{FF2B5EF4-FFF2-40B4-BE49-F238E27FC236}">
                <a16:creationId xmlns:a16="http://schemas.microsoft.com/office/drawing/2014/main" id="{B0466037-50F3-96B3-1B0E-06D3D18B8BCE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422796" y="167960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C1C8BB-B6BF-EFC9-4FB7-FE68ADABF649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71950" y="182795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2B2D1DEC-353D-0530-46BD-FAC7D81DC42A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422794" y="382905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C01048-C2DE-CFE9-C353-8ED3741099B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71948" y="397739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7E4CCE-C35C-C711-24D0-0F4BCA80C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3B38F9D4-3EE2-3396-18AD-F87E42190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844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26">
            <a:extLst>
              <a:ext uri="{FF2B5EF4-FFF2-40B4-BE49-F238E27FC236}">
                <a16:creationId xmlns:a16="http://schemas.microsoft.com/office/drawing/2014/main" id="{1329867D-727E-9D9D-A271-DD3A013AA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095" y="8176"/>
            <a:ext cx="695031" cy="6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609601" y="996992"/>
            <a:ext cx="10626733" cy="818842"/>
          </a:xfrm>
          <a:prstGeom prst="rect">
            <a:avLst/>
          </a:prstGeom>
        </p:spPr>
        <p:txBody>
          <a:bodyPr/>
          <a:lstStyle>
            <a:lvl1pPr>
              <a:defRPr sz="3347">
                <a:solidFill>
                  <a:srgbClr val="00594E"/>
                </a:solidFill>
                <a:latin typeface="Aeroport Light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>
          <a:xfrm>
            <a:off x="609601" y="1938416"/>
            <a:ext cx="10626733" cy="3765689"/>
          </a:xfrm>
          <a:prstGeom prst="rect">
            <a:avLst/>
          </a:prstGeom>
        </p:spPr>
        <p:txBody>
          <a:bodyPr/>
          <a:lstStyle>
            <a:lvl1pPr>
              <a:defRPr sz="1859">
                <a:latin typeface="Aeroport Light" panose="02000000000000000000" pitchFamily="2" charset="0"/>
              </a:defRPr>
            </a:lvl1pPr>
            <a:lvl2pPr>
              <a:defRPr sz="1859">
                <a:solidFill>
                  <a:schemeClr val="tx1"/>
                </a:solidFill>
                <a:latin typeface="Aeroport Light" panose="02000000000000000000" pitchFamily="2" charset="0"/>
              </a:defRPr>
            </a:lvl2pPr>
            <a:lvl3pPr marL="1168870" indent="-318783">
              <a:buFont typeface="Arial" panose="020B0604020202020204" pitchFamily="34" charset="0"/>
              <a:buChar char="•"/>
              <a:defRPr sz="1859">
                <a:solidFill>
                  <a:schemeClr val="tx1"/>
                </a:solidFill>
                <a:latin typeface="Aeroport Light" panose="02000000000000000000" pitchFamily="2" charset="0"/>
              </a:defRPr>
            </a:lvl3pPr>
            <a:lvl4pPr marL="1593914" indent="-318783">
              <a:buFont typeface="Courier New" panose="02070309020205020404" pitchFamily="49" charset="0"/>
              <a:buChar char="o"/>
              <a:defRPr sz="1859">
                <a:solidFill>
                  <a:srgbClr val="F39325"/>
                </a:solidFill>
                <a:latin typeface="Aeroport Light" panose="02000000000000000000" pitchFamily="2" charset="0"/>
              </a:defRPr>
            </a:lvl4pPr>
            <a:lvl5pPr>
              <a:defRPr sz="1859">
                <a:latin typeface="Aeroport Light" panose="02000000000000000000" pitchFamily="2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815C77B3-7708-4FD8-FBE7-A7DAB9FB5D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44847" y="6377487"/>
            <a:ext cx="3902309" cy="343227"/>
          </a:xfrm>
          <a:prstGeom prst="rect">
            <a:avLst/>
          </a:prstGeom>
        </p:spPr>
        <p:txBody>
          <a:bodyPr lIns="0" tIns="0" rIns="0" bIns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15">
                <a:solidFill>
                  <a:schemeClr val="tx1">
                    <a:tint val="75000"/>
                  </a:schemeClr>
                </a:solidFill>
                <a:latin typeface="Aeroport Light" panose="02000000000000000000" pitchFamily="2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D4053A28-274D-2A3C-EF0B-A68F809F047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09964" y="6377487"/>
            <a:ext cx="2803653" cy="343227"/>
          </a:xfrm>
          <a:prstGeom prst="rect">
            <a:avLst/>
          </a:prstGeom>
        </p:spPr>
        <p:txBody>
          <a:bodyPr lIns="0" tIns="0" rIns="0" bIns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15">
                <a:solidFill>
                  <a:schemeClr val="tx1">
                    <a:tint val="75000"/>
                  </a:schemeClr>
                </a:solidFill>
                <a:latin typeface="Aeroport Light" panose="02000000000000000000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11E2EE71-AE4E-55A5-A785-1D60E0CD0F0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78387" y="6377487"/>
            <a:ext cx="2803654" cy="343227"/>
          </a:xfrm>
          <a:prstGeom prst="rect">
            <a:avLst/>
          </a:prstGeom>
        </p:spPr>
        <p:txBody>
          <a:bodyPr lIns="0" tIns="0" rIns="0" bIns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15">
                <a:solidFill>
                  <a:schemeClr val="tx1">
                    <a:tint val="75000"/>
                  </a:schemeClr>
                </a:solidFill>
                <a:latin typeface="Aeroport Light" panose="02000000000000000000" pitchFamily="2" charset="0"/>
              </a:defRPr>
            </a:lvl1pPr>
          </a:lstStyle>
          <a:p>
            <a:pPr>
              <a:defRPr/>
            </a:pPr>
            <a:fld id="{C40B4BA2-CB59-4E99-82DE-CD7CC636E04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1322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ectangles pictures white backgroun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15" name="Google Shape;97;p33">
            <a:extLst>
              <a:ext uri="{FF2B5EF4-FFF2-40B4-BE49-F238E27FC236}">
                <a16:creationId xmlns:a16="http://schemas.microsoft.com/office/drawing/2014/main" id="{51CBB8A7-3E08-DCAC-14AF-878AC33CDC3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38200" y="1931348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438DF5-CCC4-87AD-037A-C14F79B62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8868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Google Shape;97;p33">
            <a:extLst>
              <a:ext uri="{FF2B5EF4-FFF2-40B4-BE49-F238E27FC236}">
                <a16:creationId xmlns:a16="http://schemas.microsoft.com/office/drawing/2014/main" id="{BFE9E99F-07A9-26A1-106E-78351E5222CA}"/>
              </a:ext>
            </a:extLst>
          </p:cNvPr>
          <p:cNvSpPr>
            <a:spLocks noGrp="1"/>
          </p:cNvSpPr>
          <p:nvPr>
            <p:ph type="pic" idx="7"/>
          </p:nvPr>
        </p:nvSpPr>
        <p:spPr>
          <a:xfrm>
            <a:off x="838202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A6A52A8-BCDE-0058-03FA-48265F58CC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8868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oogle Shape;95;p33">
            <a:extLst>
              <a:ext uri="{FF2B5EF4-FFF2-40B4-BE49-F238E27FC236}">
                <a16:creationId xmlns:a16="http://schemas.microsoft.com/office/drawing/2014/main" id="{A15E4B72-6400-86B0-FD40-4FCA9F3865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80157" y="1931348"/>
            <a:ext cx="2461593" cy="163815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6022ECE-0EE9-F2CA-72F3-353CAD2AB4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587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97;p33">
            <a:extLst>
              <a:ext uri="{FF2B5EF4-FFF2-40B4-BE49-F238E27FC236}">
                <a16:creationId xmlns:a16="http://schemas.microsoft.com/office/drawing/2014/main" id="{0D3E0C88-3573-7B0F-D8F7-5AAD283A42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180157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F2FF4C0-B8CC-5E9A-7FF2-0BA1FD8666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1587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F815C1-0113-F490-4A53-0227959CF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40C61561-6F08-5417-8327-52799F612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49463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squared pictures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2993028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Google Shape;116;p35">
            <a:extLst>
              <a:ext uri="{FF2B5EF4-FFF2-40B4-BE49-F238E27FC236}">
                <a16:creationId xmlns:a16="http://schemas.microsoft.com/office/drawing/2014/main" id="{80AA888C-2660-9749-11E6-8A96DD56EAC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147856" y="161372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17;p35">
            <a:extLst>
              <a:ext uri="{FF2B5EF4-FFF2-40B4-BE49-F238E27FC236}">
                <a16:creationId xmlns:a16="http://schemas.microsoft.com/office/drawing/2014/main" id="{95752BFF-4A6F-68EA-E048-C405D776F6A9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7302684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Google Shape;118;p35">
            <a:extLst>
              <a:ext uri="{FF2B5EF4-FFF2-40B4-BE49-F238E27FC236}">
                <a16:creationId xmlns:a16="http://schemas.microsoft.com/office/drawing/2014/main" id="{69A61CD2-9393-897F-4851-B55A256B6577}"/>
              </a:ext>
            </a:extLst>
          </p:cNvPr>
          <p:cNvSpPr>
            <a:spLocks noGrp="1"/>
          </p:cNvSpPr>
          <p:nvPr>
            <p:ph type="pic" idx="6"/>
          </p:nvPr>
        </p:nvSpPr>
        <p:spPr>
          <a:xfrm>
            <a:off x="9457512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5" name="Google Shape;114;p35">
            <a:extLst>
              <a:ext uri="{FF2B5EF4-FFF2-40B4-BE49-F238E27FC236}">
                <a16:creationId xmlns:a16="http://schemas.microsoft.com/office/drawing/2014/main" id="{5BBBB0BA-17D9-1A2A-5573-A96E32CB11C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38200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6" name="Google Shape;115;p35">
            <a:extLst>
              <a:ext uri="{FF2B5EF4-FFF2-40B4-BE49-F238E27FC236}">
                <a16:creationId xmlns:a16="http://schemas.microsoft.com/office/drawing/2014/main" id="{E234676C-5503-D335-7C9F-8EBF756F24A7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993028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7" name="Google Shape;116;p35">
            <a:extLst>
              <a:ext uri="{FF2B5EF4-FFF2-40B4-BE49-F238E27FC236}">
                <a16:creationId xmlns:a16="http://schemas.microsoft.com/office/drawing/2014/main" id="{8C059826-5CA9-F193-6C89-8B0DECF9ACE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47856" y="379975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8" name="Google Shape;117;p35">
            <a:extLst>
              <a:ext uri="{FF2B5EF4-FFF2-40B4-BE49-F238E27FC236}">
                <a16:creationId xmlns:a16="http://schemas.microsoft.com/office/drawing/2014/main" id="{E57729DD-0495-06CF-3D2B-B8EC5F7D6EF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302684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9" name="Google Shape;118;p35">
            <a:extLst>
              <a:ext uri="{FF2B5EF4-FFF2-40B4-BE49-F238E27FC236}">
                <a16:creationId xmlns:a16="http://schemas.microsoft.com/office/drawing/2014/main" id="{DDFD3960-357B-A667-2997-F567232AE448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9457512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4EF7B-6FA5-122A-260D-E885CDDAA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2F8295BB-BABD-70B5-D58D-1DF08E62A2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1407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2" name="Google Shape;121;p35">
            <a:extLst>
              <a:ext uri="{FF2B5EF4-FFF2-40B4-BE49-F238E27FC236}">
                <a16:creationId xmlns:a16="http://schemas.microsoft.com/office/drawing/2014/main" id="{2EA4C09F-A3D0-2FDF-C8EF-EDEF2FCF78CE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CC5C1-4287-4FC9-8450-3D86D951F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95AF122-27C1-57B4-2A7C-54A134842A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93795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8" name="Google Shape;114;p35">
            <a:extLst>
              <a:ext uri="{FF2B5EF4-FFF2-40B4-BE49-F238E27FC236}">
                <a16:creationId xmlns:a16="http://schemas.microsoft.com/office/drawing/2014/main" id="{F38470BA-1066-4059-A16D-B9EE9722C73D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15;p35">
            <a:extLst>
              <a:ext uri="{FF2B5EF4-FFF2-40B4-BE49-F238E27FC236}">
                <a16:creationId xmlns:a16="http://schemas.microsoft.com/office/drawing/2014/main" id="{4C5EDD4B-6148-8C81-CEE4-C4C5BFE4E787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Google Shape;121;p35">
            <a:extLst>
              <a:ext uri="{FF2B5EF4-FFF2-40B4-BE49-F238E27FC236}">
                <a16:creationId xmlns:a16="http://schemas.microsoft.com/office/drawing/2014/main" id="{85A61031-57E6-E855-38A1-FA502D6C575D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C730096-D3D5-78FF-DEE5-BE9525C4D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9F566B8-5CFB-8DB0-6A67-925C39BEFB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800A1-1EE4-975A-7B55-1404DB41F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D39D4F72-AD6A-6B47-A2FF-9CFB1C55FF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5497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 with credi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44;p20">
            <a:extLst>
              <a:ext uri="{FF2B5EF4-FFF2-40B4-BE49-F238E27FC236}">
                <a16:creationId xmlns:a16="http://schemas.microsoft.com/office/drawing/2014/main" id="{DA7E9652-CF81-1788-7674-E1FA25BFE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3471269"/>
            <a:ext cx="1023496" cy="3580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144BEB-A192-AF1A-3CE0-A12C2705D8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996499"/>
            <a:ext cx="10515600" cy="16668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oogle Shape;444;p20">
            <a:extLst>
              <a:ext uri="{FF2B5EF4-FFF2-40B4-BE49-F238E27FC236}">
                <a16:creationId xmlns:a16="http://schemas.microsoft.com/office/drawing/2014/main" id="{8A55753B-1E31-7005-E76C-7A1B520A3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3471269"/>
            <a:ext cx="1023496" cy="35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FE782E-88D7-720D-47B0-E5C4BDBFE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4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Object">
  <p:cSld name="Content and Objec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4" name="Google Shape;174;p41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5" name="Google Shape;175;p41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Google Shape;176;p41"/>
          <p:cNvSpPr txBox="1">
            <a:spLocks noGrp="1"/>
          </p:cNvSpPr>
          <p:nvPr>
            <p:ph type="body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7" name="Google Shape;177;p41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21352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296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4384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9" Type="http://schemas.openxmlformats.org/officeDocument/2006/relationships/theme" Target="../theme/theme4.xml"/><Relationship Id="rId21" Type="http://schemas.openxmlformats.org/officeDocument/2006/relationships/slideLayout" Target="../slideLayouts/slideLayout47.xml"/><Relationship Id="rId34" Type="http://schemas.openxmlformats.org/officeDocument/2006/relationships/slideLayout" Target="../slideLayouts/slideLayout60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5.xml"/><Relationship Id="rId41" Type="http://schemas.openxmlformats.org/officeDocument/2006/relationships/image" Target="../media/image21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63.xml"/><Relationship Id="rId40" Type="http://schemas.openxmlformats.org/officeDocument/2006/relationships/image" Target="../media/image20.png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36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57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61.xml"/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e 3">
            <a:extLst>
              <a:ext uri="{FF2B5EF4-FFF2-40B4-BE49-F238E27FC236}">
                <a16:creationId xmlns:a16="http://schemas.microsoft.com/office/drawing/2014/main" id="{2CAB0EB5-13E3-ACBA-F987-7C1A553513E7}"/>
              </a:ext>
            </a:extLst>
          </p:cNvPr>
          <p:cNvGrpSpPr>
            <a:grpSpLocks/>
          </p:cNvGrpSpPr>
          <p:nvPr/>
        </p:nvGrpSpPr>
        <p:grpSpPr bwMode="auto">
          <a:xfrm>
            <a:off x="7833579" y="5916578"/>
            <a:ext cx="3933079" cy="511572"/>
            <a:chOff x="6593394" y="5728168"/>
            <a:chExt cx="3449067" cy="498349"/>
          </a:xfrm>
        </p:grpSpPr>
        <p:sp>
          <p:nvSpPr>
            <p:cNvPr id="2052" name="object 83">
              <a:extLst>
                <a:ext uri="{FF2B5EF4-FFF2-40B4-BE49-F238E27FC236}">
                  <a16:creationId xmlns:a16="http://schemas.microsoft.com/office/drawing/2014/main" id="{030161C8-3156-F04A-570F-58CBE53F3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9483" y="5728168"/>
              <a:ext cx="0" cy="0"/>
            </a:xfrm>
            <a:custGeom>
              <a:avLst/>
              <a:gdLst>
                <a:gd name="T0" fmla="*/ 0 60000 65536"/>
                <a:gd name="T1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6408">
              <a:solidFill>
                <a:srgbClr val="0D080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053" name="object 86">
              <a:extLst>
                <a:ext uri="{FF2B5EF4-FFF2-40B4-BE49-F238E27FC236}">
                  <a16:creationId xmlns:a16="http://schemas.microsoft.com/office/drawing/2014/main" id="{CE95802A-DA28-ECB3-C21E-98BE06F97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9425" y="5831220"/>
              <a:ext cx="0" cy="0"/>
            </a:xfrm>
            <a:custGeom>
              <a:avLst/>
              <a:gdLst>
                <a:gd name="T0" fmla="*/ 0 60000 65536"/>
                <a:gd name="T1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6408">
              <a:solidFill>
                <a:srgbClr val="0D080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054" name="object 88">
              <a:extLst>
                <a:ext uri="{FF2B5EF4-FFF2-40B4-BE49-F238E27FC236}">
                  <a16:creationId xmlns:a16="http://schemas.microsoft.com/office/drawing/2014/main" id="{7F482673-58D7-4C8C-7172-B71D1485B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6923" y="5831220"/>
              <a:ext cx="0" cy="0"/>
            </a:xfrm>
            <a:custGeom>
              <a:avLst/>
              <a:gdLst>
                <a:gd name="T0" fmla="*/ 0 60000 65536"/>
                <a:gd name="T1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6408">
              <a:solidFill>
                <a:srgbClr val="0D080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055" name="object 92">
              <a:extLst>
                <a:ext uri="{FF2B5EF4-FFF2-40B4-BE49-F238E27FC236}">
                  <a16:creationId xmlns:a16="http://schemas.microsoft.com/office/drawing/2014/main" id="{E3DB7E6C-AA4A-D145-3B0B-52C94ADF3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6440" y="6132159"/>
              <a:ext cx="0" cy="0"/>
            </a:xfrm>
            <a:custGeom>
              <a:avLst/>
              <a:gdLst>
                <a:gd name="T0" fmla="*/ 0 60000 65536"/>
                <a:gd name="T1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6408">
              <a:solidFill>
                <a:srgbClr val="0D080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056" name="object 96">
              <a:extLst>
                <a:ext uri="{FF2B5EF4-FFF2-40B4-BE49-F238E27FC236}">
                  <a16:creationId xmlns:a16="http://schemas.microsoft.com/office/drawing/2014/main" id="{B6129D29-664A-0B0C-94F8-B909C9C76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3394" y="5831204"/>
              <a:ext cx="0" cy="0"/>
            </a:xfrm>
            <a:custGeom>
              <a:avLst/>
              <a:gdLst>
                <a:gd name="T0" fmla="*/ 0 60000 65536"/>
                <a:gd name="T1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6408">
              <a:solidFill>
                <a:srgbClr val="0D080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2057" name="object 113">
              <a:extLst>
                <a:ext uri="{FF2B5EF4-FFF2-40B4-BE49-F238E27FC236}">
                  <a16:creationId xmlns:a16="http://schemas.microsoft.com/office/drawing/2014/main" id="{D6B2784D-1E1E-D4FB-69E8-132BEBE2DC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0059" y="5905931"/>
              <a:ext cx="153987" cy="171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8" name="object 114">
              <a:extLst>
                <a:ext uri="{FF2B5EF4-FFF2-40B4-BE49-F238E27FC236}">
                  <a16:creationId xmlns:a16="http://schemas.microsoft.com/office/drawing/2014/main" id="{DBABBC38-9947-1CAF-1D97-F928760B51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98094" y="5753442"/>
              <a:ext cx="2590800" cy="473075"/>
              <a:chOff x="6698094" y="5753442"/>
              <a:chExt cx="2590800" cy="473075"/>
            </a:xfrm>
          </p:grpSpPr>
          <p:pic>
            <p:nvPicPr>
              <p:cNvPr id="2061" name="object 115">
                <a:extLst>
                  <a:ext uri="{FF2B5EF4-FFF2-40B4-BE49-F238E27FC236}">
                    <a16:creationId xmlns:a16="http://schemas.microsoft.com/office/drawing/2014/main" id="{C74ACB88-FFC8-FF2E-8407-A21352E2DC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8094" y="5799479"/>
                <a:ext cx="199999" cy="384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2" name="object 116">
                <a:extLst>
                  <a:ext uri="{FF2B5EF4-FFF2-40B4-BE49-F238E27FC236}">
                    <a16:creationId xmlns:a16="http://schemas.microsoft.com/office/drawing/2014/main" id="{94C6AF6A-0E88-C3B3-CC81-B8DDF587EE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0416" y="5862764"/>
                <a:ext cx="246011" cy="258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3" name="object 117">
                <a:extLst>
                  <a:ext uri="{FF2B5EF4-FFF2-40B4-BE49-F238E27FC236}">
                    <a16:creationId xmlns:a16="http://schemas.microsoft.com/office/drawing/2014/main" id="{C3F68A12-B4A0-B26B-827C-4AD87BF967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55303" y="5913031"/>
                <a:ext cx="533171" cy="157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4" name="object 118">
                <a:extLst>
                  <a:ext uri="{FF2B5EF4-FFF2-40B4-BE49-F238E27FC236}">
                    <a16:creationId xmlns:a16="http://schemas.microsoft.com/office/drawing/2014/main" id="{A61D0E47-3ABA-CA95-3A3B-30A94DD78C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43647" y="5785802"/>
                <a:ext cx="145414" cy="41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5" name="object 119">
                <a:extLst>
                  <a:ext uri="{FF2B5EF4-FFF2-40B4-BE49-F238E27FC236}">
                    <a16:creationId xmlns:a16="http://schemas.microsoft.com/office/drawing/2014/main" id="{9F15226A-F741-997D-0672-2AFB389406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11045" y="5803518"/>
                <a:ext cx="165277" cy="134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6" name="object 120">
                <a:extLst>
                  <a:ext uri="{FF2B5EF4-FFF2-40B4-BE49-F238E27FC236}">
                    <a16:creationId xmlns:a16="http://schemas.microsoft.com/office/drawing/2014/main" id="{888AB206-C9AE-AB9F-2805-0A00BB68E1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11045" y="6045898"/>
                <a:ext cx="165277" cy="134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7" name="object 121">
                <a:extLst>
                  <a:ext uri="{FF2B5EF4-FFF2-40B4-BE49-F238E27FC236}">
                    <a16:creationId xmlns:a16="http://schemas.microsoft.com/office/drawing/2014/main" id="{43E58987-974E-08D9-6D6F-B579B201D5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91766" y="5753442"/>
                <a:ext cx="133311" cy="472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59" name="object 122">
              <a:extLst>
                <a:ext uri="{FF2B5EF4-FFF2-40B4-BE49-F238E27FC236}">
                  <a16:creationId xmlns:a16="http://schemas.microsoft.com/office/drawing/2014/main" id="{5ABD1B7E-C83C-82FC-6B36-48A0338A01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7171" y="5803518"/>
              <a:ext cx="165290" cy="134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object 123">
              <a:extLst>
                <a:ext uri="{FF2B5EF4-FFF2-40B4-BE49-F238E27FC236}">
                  <a16:creationId xmlns:a16="http://schemas.microsoft.com/office/drawing/2014/main" id="{B7AC214F-BC32-D607-9AE9-6AE78169A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7171" y="6045898"/>
              <a:ext cx="165290" cy="13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1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9868EAA7-99CC-880D-AA9B-FED8BCD1F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32" r="2"/>
          <a:stretch>
            <a:fillRect/>
          </a:stretch>
        </p:blipFill>
        <p:spPr bwMode="auto">
          <a:xfrm>
            <a:off x="275118" y="5759678"/>
            <a:ext cx="4074258" cy="9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14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183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365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548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73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183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36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548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73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5913">
        <a:defRPr>
          <a:latin typeface="+mn-lt"/>
          <a:ea typeface="+mn-ea"/>
          <a:cs typeface="+mn-cs"/>
        </a:defRPr>
      </a:lvl6pPr>
      <a:lvl7pPr marL="2743095">
        <a:defRPr>
          <a:latin typeface="+mn-lt"/>
          <a:ea typeface="+mn-ea"/>
          <a:cs typeface="+mn-cs"/>
        </a:defRPr>
      </a:lvl7pPr>
      <a:lvl8pPr marL="3200278">
        <a:defRPr>
          <a:latin typeface="+mn-lt"/>
          <a:ea typeface="+mn-ea"/>
          <a:cs typeface="+mn-cs"/>
        </a:defRPr>
      </a:lvl8pPr>
      <a:lvl9pPr marL="365746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3">
        <a:defRPr>
          <a:latin typeface="+mn-lt"/>
          <a:ea typeface="+mn-ea"/>
          <a:cs typeface="+mn-cs"/>
        </a:defRPr>
      </a:lvl2pPr>
      <a:lvl3pPr marL="914365">
        <a:defRPr>
          <a:latin typeface="+mn-lt"/>
          <a:ea typeface="+mn-ea"/>
          <a:cs typeface="+mn-cs"/>
        </a:defRPr>
      </a:lvl3pPr>
      <a:lvl4pPr marL="1371548">
        <a:defRPr>
          <a:latin typeface="+mn-lt"/>
          <a:ea typeface="+mn-ea"/>
          <a:cs typeface="+mn-cs"/>
        </a:defRPr>
      </a:lvl4pPr>
      <a:lvl5pPr marL="1828730">
        <a:defRPr>
          <a:latin typeface="+mn-lt"/>
          <a:ea typeface="+mn-ea"/>
          <a:cs typeface="+mn-cs"/>
        </a:defRPr>
      </a:lvl5pPr>
      <a:lvl6pPr marL="2285913">
        <a:defRPr>
          <a:latin typeface="+mn-lt"/>
          <a:ea typeface="+mn-ea"/>
          <a:cs typeface="+mn-cs"/>
        </a:defRPr>
      </a:lvl6pPr>
      <a:lvl7pPr marL="2743095">
        <a:defRPr>
          <a:latin typeface="+mn-lt"/>
          <a:ea typeface="+mn-ea"/>
          <a:cs typeface="+mn-cs"/>
        </a:defRPr>
      </a:lvl7pPr>
      <a:lvl8pPr marL="3200278">
        <a:defRPr>
          <a:latin typeface="+mn-lt"/>
          <a:ea typeface="+mn-ea"/>
          <a:cs typeface="+mn-cs"/>
        </a:defRPr>
      </a:lvl8pPr>
      <a:lvl9pPr marL="365746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" name="Google Shape;13;p21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33852" y="6045988"/>
            <a:ext cx="1715733" cy="450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45494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54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0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  <p:sldLayoutId id="2147484074" r:id="rId12"/>
    <p:sldLayoutId id="2147484075" r:id="rId13"/>
    <p:sldLayoutId id="2147484076" r:id="rId14"/>
    <p:sldLayoutId id="2147484077" r:id="rId15"/>
    <p:sldLayoutId id="2147484078" r:id="rId16"/>
    <p:sldLayoutId id="2147484079" r:id="rId17"/>
    <p:sldLayoutId id="2147484080" r:id="rId18"/>
    <p:sldLayoutId id="2147484081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FE374-A678-A684-FA4B-26330CF65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A1E0C-386D-FF7A-6872-1942CD433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365126"/>
            <a:ext cx="10515600" cy="816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E66B9-5E84-94E6-4EDD-A9E25FB07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42619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0"/>
            <a:endParaRPr lang="en-US"/>
          </a:p>
          <a:p>
            <a:pPr lvl="1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653097-A9FD-84E7-4EFA-47C8DA485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CE57FDCE-6642-0FA5-3739-FA81457769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1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640C55-B1A0-5DE0-B0E4-F05DE5506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A12B438D-C839-BF7B-253A-401802D9F2AC}"/>
              </a:ext>
            </a:extLst>
          </p:cNvPr>
          <p:cNvPicPr/>
          <p:nvPr userDrawn="1"/>
        </p:nvPicPr>
        <p:blipFill>
          <a:blip r:embed="rId41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56ABFE-DCB4-5FCC-525D-A462F5BB0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2106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  <p:sldLayoutId id="2147484095" r:id="rId13"/>
    <p:sldLayoutId id="2147484096" r:id="rId14"/>
    <p:sldLayoutId id="2147484097" r:id="rId15"/>
    <p:sldLayoutId id="2147484098" r:id="rId16"/>
    <p:sldLayoutId id="2147484099" r:id="rId17"/>
    <p:sldLayoutId id="2147484100" r:id="rId18"/>
    <p:sldLayoutId id="2147484101" r:id="rId19"/>
    <p:sldLayoutId id="2147484102" r:id="rId20"/>
    <p:sldLayoutId id="2147484103" r:id="rId21"/>
    <p:sldLayoutId id="2147484104" r:id="rId22"/>
    <p:sldLayoutId id="2147484105" r:id="rId23"/>
    <p:sldLayoutId id="2147484106" r:id="rId24"/>
    <p:sldLayoutId id="2147484107" r:id="rId25"/>
    <p:sldLayoutId id="2147484108" r:id="rId26"/>
    <p:sldLayoutId id="2147484109" r:id="rId27"/>
    <p:sldLayoutId id="2147484110" r:id="rId28"/>
    <p:sldLayoutId id="2147484111" r:id="rId29"/>
    <p:sldLayoutId id="2147484112" r:id="rId30"/>
    <p:sldLayoutId id="2147484113" r:id="rId31"/>
    <p:sldLayoutId id="2147484114" r:id="rId32"/>
    <p:sldLayoutId id="2147484115" r:id="rId33"/>
    <p:sldLayoutId id="2147484116" r:id="rId34"/>
    <p:sldLayoutId id="2147484117" r:id="rId35"/>
    <p:sldLayoutId id="2147484118" r:id="rId36"/>
    <p:sldLayoutId id="2147484119" r:id="rId37"/>
    <p:sldLayoutId id="2147484120" r:id="rId3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Relationship Id="rId4" Type="http://schemas.openxmlformats.org/officeDocument/2006/relationships/hyperlink" Target="https://transport.ec.europa.eu/document/download/058965f2-0dcd-45c2-abf4-9f562096d1c4_en?filename=EU_Ports_Strategy_stakeholder_consultation_synopsis_report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sv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sv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D8ED0-B907-89A1-8885-8D4197C14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040714"/>
            <a:ext cx="10887635" cy="1020337"/>
          </a:xfrm>
        </p:spPr>
        <p:txBody>
          <a:bodyPr/>
          <a:lstStyle/>
          <a:p>
            <a:r>
              <a:rPr lang="en-IE" b="1" noProof="0" dirty="0">
                <a:latin typeface="EC Square Sans Cond Pro Medium" panose="020B0606000000020004" pitchFamily="34" charset="0"/>
              </a:rPr>
              <a:t>EU Ports Strategy</a:t>
            </a:r>
            <a:endParaRPr lang="en-IE" noProof="0" dirty="0">
              <a:latin typeface="EC Square Sans Cond Pro Medium" panose="020B06060000000200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48302-EE23-2AE0-9731-BDCC5B2B2CF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999563" y="5001110"/>
            <a:ext cx="7458637" cy="121871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en-IE" sz="2000" b="1" i="0" noProof="0">
              <a:latin typeface="EC Square Sans Cond Pro Medium"/>
            </a:endParaRPr>
          </a:p>
          <a:p>
            <a:r>
              <a:rPr lang="en-IE" sz="2000" b="1" i="0" dirty="0">
                <a:latin typeface="EC Square Sans Cond Pro Medium"/>
              </a:rPr>
              <a:t>Joke </a:t>
            </a:r>
            <a:r>
              <a:rPr lang="en-IE" sz="2000" b="1" i="0" dirty="0" err="1">
                <a:latin typeface="EC Square Sans Cond Pro Medium"/>
              </a:rPr>
              <a:t>Bamps</a:t>
            </a:r>
            <a:r>
              <a:rPr lang="en-IE" sz="2000" b="1" i="0" dirty="0">
                <a:latin typeface="EC Square Sans Cond Pro Medium"/>
              </a:rPr>
              <a:t>,</a:t>
            </a:r>
            <a:r>
              <a:rPr lang="en-IE" sz="2000" b="1" i="0" noProof="0" dirty="0">
                <a:latin typeface="EC Square Sans Cond Pro Medium"/>
              </a:rPr>
              <a:t> </a:t>
            </a:r>
            <a:r>
              <a:rPr lang="en-IE" sz="2000" b="1" i="0" dirty="0">
                <a:latin typeface="EC Square Sans Cond Pro Medium"/>
              </a:rPr>
              <a:t>Unit </a:t>
            </a:r>
            <a:r>
              <a:rPr lang="en-IE" sz="2000" b="1" i="0" noProof="0" dirty="0">
                <a:latin typeface="EC Square Sans Cond Pro Medium"/>
              </a:rPr>
              <a:t>Ports, Security and Inland Navigation (MOVE.D.3), European Commission </a:t>
            </a:r>
          </a:p>
        </p:txBody>
      </p:sp>
    </p:spTree>
    <p:extLst>
      <p:ext uri="{BB962C8B-B14F-4D97-AF65-F5344CB8AC3E}">
        <p14:creationId xmlns:p14="http://schemas.microsoft.com/office/powerpoint/2010/main" val="595790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0F36BF-B4A3-F1D4-0F03-1F87A41530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noProof="0" smtClean="0"/>
              <a:t>10</a:t>
            </a:fld>
            <a:endParaRPr lang="en-IE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16DC2A-2B4A-3279-0BA7-D662CD83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28304"/>
            <a:ext cx="10515600" cy="782357"/>
          </a:xfrm>
        </p:spPr>
        <p:txBody>
          <a:bodyPr/>
          <a:lstStyle/>
          <a:p>
            <a:r>
              <a:rPr lang="en-IE" b="1" noProof="0" dirty="0">
                <a:latin typeface="EC Square Sans Pro" panose="020B0506040000020004" pitchFamily="34" charset="0"/>
              </a:rPr>
              <a:t>Process &amp; Next Steps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F07895-8D3F-A575-3BA0-0EC59191C9AE}"/>
              </a:ext>
            </a:extLst>
          </p:cNvPr>
          <p:cNvSpPr txBox="1"/>
          <p:nvPr/>
        </p:nvSpPr>
        <p:spPr>
          <a:xfrm>
            <a:off x="445330" y="3414554"/>
            <a:ext cx="1963271" cy="1015663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2000" b="1" i="1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Delivering the Strategy together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6F662D-69D5-7FB4-E2E6-B35E4E1CEE6A}"/>
              </a:ext>
            </a:extLst>
          </p:cNvPr>
          <p:cNvSpPr txBox="1"/>
          <p:nvPr/>
        </p:nvSpPr>
        <p:spPr>
          <a:xfrm>
            <a:off x="2958354" y="3666565"/>
            <a:ext cx="482370" cy="36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noProof="0" dirty="0"/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41D5FC77-C311-876A-DF7F-DDFAB77161E7}"/>
              </a:ext>
            </a:extLst>
          </p:cNvPr>
          <p:cNvSpPr/>
          <p:nvPr/>
        </p:nvSpPr>
        <p:spPr>
          <a:xfrm>
            <a:off x="1568825" y="2322575"/>
            <a:ext cx="1963271" cy="3226577"/>
          </a:xfrm>
          <a:prstGeom prst="chevron">
            <a:avLst>
              <a:gd name="adj" fmla="val 72556"/>
            </a:avLst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noProof="0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703194C-08C1-F81B-6F4C-D573E5477BA5}"/>
              </a:ext>
            </a:extLst>
          </p:cNvPr>
          <p:cNvSpPr/>
          <p:nvPr/>
        </p:nvSpPr>
        <p:spPr>
          <a:xfrm>
            <a:off x="4487161" y="3119750"/>
            <a:ext cx="7331406" cy="1409117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1600" b="1" noProof="0" dirty="0">
                <a:latin typeface="EC Square Sans Pro" panose="020B0506040000020004" pitchFamily="34" charset="0"/>
              </a:rPr>
              <a:t>Cooperation with Member States</a:t>
            </a:r>
          </a:p>
          <a:p>
            <a:r>
              <a:rPr lang="en-IE" sz="1600" noProof="0" dirty="0">
                <a:latin typeface="EC Square Sans Pro" panose="020B0506040000020004" pitchFamily="34" charset="0"/>
              </a:rPr>
              <a:t>Successful implementation will be based on cooperation 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noProof="0" dirty="0">
                <a:latin typeface="EC Square Sans Pro" panose="020B0506040000020004" pitchFamily="34" charset="0"/>
              </a:rPr>
              <a:t>Member States and port authorities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noProof="0" dirty="0">
                <a:latin typeface="EC Square Sans Pro" panose="020B0506040000020004" pitchFamily="34" charset="0"/>
              </a:rPr>
              <a:t>Industry and social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noProof="0" dirty="0">
                <a:latin typeface="EC Square Sans Pro" panose="020B0506040000020004" pitchFamily="34" charset="0"/>
              </a:rPr>
              <a:t>Port and all relevant stakeholders.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380545F-AADA-48AC-28A3-D1B38BCA2B4E}"/>
              </a:ext>
            </a:extLst>
          </p:cNvPr>
          <p:cNvSpPr/>
          <p:nvPr/>
        </p:nvSpPr>
        <p:spPr>
          <a:xfrm>
            <a:off x="4497309" y="4765768"/>
            <a:ext cx="7331406" cy="1044731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1600" noProof="0" dirty="0">
                <a:latin typeface="EC Square Sans Pro" panose="020B0506040000020004" pitchFamily="34" charset="0"/>
              </a:rPr>
              <a:t>Establish a</a:t>
            </a:r>
            <a:r>
              <a:rPr lang="en-IE" sz="1600" b="1" noProof="0" dirty="0">
                <a:latin typeface="EC Square Sans Pro" panose="020B0506040000020004" pitchFamily="34" charset="0"/>
              </a:rPr>
              <a:t> high-level Maritime Industries and Ports Board </a:t>
            </a:r>
            <a:r>
              <a:rPr lang="en-IE" sz="1600" noProof="0" dirty="0">
                <a:latin typeface="EC Square Sans Pro" panose="020B0506040000020004" pitchFamily="34" charset="0"/>
              </a:rPr>
              <a:t>chaired by the responsible Commissioner and EVPs to have a continued exchange on the implementation of the actions outlined in the Ports strategy.</a:t>
            </a:r>
          </a:p>
        </p:txBody>
      </p:sp>
      <p:pic>
        <p:nvPicPr>
          <p:cNvPr id="16" name="Graphic 15" descr="Handshake outline">
            <a:extLst>
              <a:ext uri="{FF2B5EF4-FFF2-40B4-BE49-F238E27FC236}">
                <a16:creationId xmlns:a16="http://schemas.microsoft.com/office/drawing/2014/main" id="{1D52220F-0117-918F-4A4D-FB2E4495C2E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833629" y="3536220"/>
            <a:ext cx="625813" cy="625813"/>
          </a:xfrm>
          <a:prstGeom prst="rect">
            <a:avLst/>
          </a:prstGeom>
        </p:spPr>
      </p:pic>
      <p:pic>
        <p:nvPicPr>
          <p:cNvPr id="18" name="Graphic 17" descr="Board Of Directors outline">
            <a:extLst>
              <a:ext uri="{FF2B5EF4-FFF2-40B4-BE49-F238E27FC236}">
                <a16:creationId xmlns:a16="http://schemas.microsoft.com/office/drawing/2014/main" id="{CB644C08-F15C-9A52-C582-1B759319BBE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5764" y="4975226"/>
            <a:ext cx="625813" cy="62581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5BC7102-22EA-5810-7C09-C9B03A97C5FB}"/>
              </a:ext>
            </a:extLst>
          </p:cNvPr>
          <p:cNvSpPr/>
          <p:nvPr/>
        </p:nvSpPr>
        <p:spPr>
          <a:xfrm>
            <a:off x="4497309" y="1380744"/>
            <a:ext cx="7331406" cy="1502105"/>
          </a:xfrm>
          <a:prstGeom prst="round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1600" b="1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Extensive consultation carried out with all stakeholders, including Member States: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Call for Evidence;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European Ports Forum meetings;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Strategic dialogues hosted by Commissioner </a:t>
            </a:r>
            <a:r>
              <a:rPr lang="en-IE" sz="1600" noProof="0" dirty="0" err="1">
                <a:solidFill>
                  <a:schemeClr val="bg2"/>
                </a:solidFill>
                <a:latin typeface="EC Square Sans Pro" panose="020B0506040000020004" pitchFamily="34" charset="0"/>
              </a:rPr>
              <a:t>Tzitzikostas</a:t>
            </a: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.</a:t>
            </a:r>
          </a:p>
          <a:p>
            <a:r>
              <a:rPr lang="en-IE" sz="1600" b="1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See </a:t>
            </a:r>
            <a:r>
              <a:rPr lang="en-IE" sz="1600" b="1" noProof="0" dirty="0">
                <a:solidFill>
                  <a:schemeClr val="bg2"/>
                </a:solidFill>
                <a:latin typeface="EC Square Sans Pro" panose="020B0506040000020004" pitchFamily="34" charset="0"/>
                <a:hlinkClick r:id="rId4"/>
              </a:rPr>
              <a:t>Staff Working Document </a:t>
            </a:r>
            <a:r>
              <a:rPr lang="en-IE" sz="1600" b="1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(Stakeholder Consultation - Synopsis Report).</a:t>
            </a:r>
          </a:p>
        </p:txBody>
      </p:sp>
      <p:pic>
        <p:nvPicPr>
          <p:cNvPr id="7" name="Graphic 6" descr="Cycle with people outline">
            <a:extLst>
              <a:ext uri="{FF2B5EF4-FFF2-40B4-BE49-F238E27FC236}">
                <a16:creationId xmlns:a16="http://schemas.microsoft.com/office/drawing/2014/main" id="{8DD38E4B-A954-F37D-F28F-A097B4D582F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5764" y="1810303"/>
            <a:ext cx="701545" cy="71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26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54867F-E7AA-4647-D954-9463A7B77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9482"/>
            <a:ext cx="7386525" cy="458692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sz="1600" b="1" noProof="0" dirty="0">
                <a:solidFill>
                  <a:srgbClr val="003F87"/>
                </a:solidFill>
                <a:latin typeface="EC Square Sans Pro" panose="020B0506040000020004" pitchFamily="34" charset="0"/>
              </a:rPr>
              <a:t>Gateways to global trade</a:t>
            </a:r>
            <a:r>
              <a:rPr lang="en-IE" sz="1600" b="1" noProof="0" dirty="0">
                <a:latin typeface="EC Square Sans Pro" panose="020B0506040000020004" pitchFamily="34" charset="0"/>
              </a:rPr>
              <a:t>: </a:t>
            </a:r>
            <a:r>
              <a:rPr lang="en-IE" sz="1600" noProof="0" dirty="0">
                <a:latin typeface="EC Square Sans Pro" panose="020B0506040000020004" pitchFamily="34" charset="0"/>
              </a:rPr>
              <a:t>EU ports handle over </a:t>
            </a:r>
            <a:r>
              <a:rPr lang="en-IE" sz="1600" b="1" noProof="0" dirty="0">
                <a:latin typeface="EC Square Sans Pro" panose="020B0506040000020004" pitchFamily="34" charset="0"/>
              </a:rPr>
              <a:t>3.4 billion tonnes of goods (74% of EU external trade)</a:t>
            </a:r>
            <a:r>
              <a:rPr lang="en-IE" sz="1600" noProof="0" dirty="0">
                <a:latin typeface="EC Square Sans Pro" panose="020B0506040000020004" pitchFamily="34" charset="0"/>
              </a:rPr>
              <a:t> and nearly </a:t>
            </a:r>
            <a:r>
              <a:rPr lang="en-IE" sz="1600" b="1" noProof="0" dirty="0">
                <a:latin typeface="EC Square Sans Pro" panose="020B0506040000020004" pitchFamily="34" charset="0"/>
              </a:rPr>
              <a:t>400m passengers annually.</a:t>
            </a:r>
            <a:endParaRPr lang="en-IE" sz="1600" noProof="0" dirty="0">
              <a:latin typeface="EC Square Sans Pro" panose="020B05060400000200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E" sz="1600" b="1" noProof="0" dirty="0">
                <a:solidFill>
                  <a:srgbClr val="003F87"/>
                </a:solidFill>
                <a:latin typeface="EC Square Sans Pro" panose="020B0506040000020004" pitchFamily="34" charset="0"/>
              </a:rPr>
              <a:t>Drivers of competitiveness and industrial strength</a:t>
            </a:r>
            <a:r>
              <a:rPr lang="en-IE" sz="1600" b="1" noProof="0" dirty="0">
                <a:latin typeface="EC Square Sans Pro" panose="020B0506040000020004" pitchFamily="34" charset="0"/>
              </a:rPr>
              <a:t>: </a:t>
            </a:r>
            <a:r>
              <a:rPr lang="en-IE" sz="1600" noProof="0" dirty="0">
                <a:latin typeface="EC Square Sans Pro" panose="020B0506040000020004" pitchFamily="34" charset="0"/>
              </a:rPr>
              <a:t>Ports underpin the EU’s export capacity, supply chains and logistics networks, supporting around </a:t>
            </a:r>
            <a:r>
              <a:rPr lang="en-IE" sz="1600" b="1" noProof="0" dirty="0">
                <a:latin typeface="EC Square Sans Pro" panose="020B0506040000020004" pitchFamily="34" charset="0"/>
              </a:rPr>
              <a:t>423.000 direct jobs</a:t>
            </a:r>
            <a:r>
              <a:rPr lang="en-IE" sz="1600" noProof="0" dirty="0">
                <a:latin typeface="EC Square Sans Pro" panose="020B0506040000020004" pitchFamily="34" charset="0"/>
              </a:rPr>
              <a:t> and generating approximately </a:t>
            </a:r>
            <a:r>
              <a:rPr lang="en-IE" sz="1600" b="1" noProof="0" dirty="0">
                <a:latin typeface="EC Square Sans Pro" panose="020B0506040000020004" pitchFamily="34" charset="0"/>
              </a:rPr>
              <a:t>€90 billion turnover</a:t>
            </a:r>
            <a:r>
              <a:rPr lang="en-IE" sz="1600" noProof="0" dirty="0">
                <a:latin typeface="EC Square Sans Pro" panose="020B05060400000200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1600" b="1" noProof="0" dirty="0">
                <a:solidFill>
                  <a:srgbClr val="003F87"/>
                </a:solidFill>
                <a:latin typeface="EC Square Sans Pro" panose="020B0506040000020004" pitchFamily="34" charset="0"/>
              </a:rPr>
              <a:t>Energy and climate transition hubs</a:t>
            </a:r>
            <a:r>
              <a:rPr lang="en-IE" sz="1600" b="1" noProof="0" dirty="0">
                <a:latin typeface="EC Square Sans Pro" panose="020B0506040000020004" pitchFamily="34" charset="0"/>
              </a:rPr>
              <a:t>: </a:t>
            </a:r>
            <a:r>
              <a:rPr lang="en-IE" sz="1600" noProof="0" dirty="0">
                <a:latin typeface="EC Square Sans Pro" panose="020B0506040000020004" pitchFamily="34" charset="0"/>
              </a:rPr>
              <a:t>Around </a:t>
            </a:r>
            <a:r>
              <a:rPr lang="en-IE" sz="1600" b="1" noProof="0" dirty="0">
                <a:latin typeface="EC Square Sans Pro" panose="020B0506040000020004" pitchFamily="34" charset="0"/>
              </a:rPr>
              <a:t>40% of cargo handled is energy-related</a:t>
            </a:r>
            <a:r>
              <a:rPr lang="en-IE" sz="1600" noProof="0" dirty="0">
                <a:latin typeface="EC Square Sans Pro" panose="020B0506040000020004" pitchFamily="34" charset="0"/>
              </a:rPr>
              <a:t>, positioning ports as key platforms for electrification, offshore wind deployment, hydrogen imports and alternative fuels infrastructure.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1600" b="1" noProof="0" dirty="0">
                <a:solidFill>
                  <a:srgbClr val="003F87"/>
                </a:solidFill>
                <a:latin typeface="EC Square Sans Pro" panose="020B0506040000020004" pitchFamily="34" charset="0"/>
              </a:rPr>
              <a:t>Anchors of the blue economy and coastal cohesion</a:t>
            </a:r>
            <a:r>
              <a:rPr lang="en-IE" sz="1600" b="1" noProof="0" dirty="0">
                <a:latin typeface="EC Square Sans Pro" panose="020B0506040000020004" pitchFamily="34" charset="0"/>
              </a:rPr>
              <a:t>: </a:t>
            </a:r>
            <a:r>
              <a:rPr lang="en-IE" sz="1600" noProof="0" dirty="0">
                <a:latin typeface="EC Square Sans Pro" panose="020B0506040000020004" pitchFamily="34" charset="0"/>
              </a:rPr>
              <a:t>Ports sustain </a:t>
            </a:r>
            <a:r>
              <a:rPr lang="en-IE" sz="1600" b="1" noProof="0" dirty="0">
                <a:latin typeface="EC Square Sans Pro" panose="020B0506040000020004" pitchFamily="34" charset="0"/>
              </a:rPr>
              <a:t>coastal, island &amp; OR communities</a:t>
            </a:r>
            <a:r>
              <a:rPr lang="en-IE" sz="1600" noProof="0" dirty="0">
                <a:latin typeface="EC Square Sans Pro" panose="020B0506040000020004" pitchFamily="34" charset="0"/>
              </a:rPr>
              <a:t>, fisheries, maritime clusters and regional economies, contributing to territorial cohesion and sustainable blue growth.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1600" b="1" noProof="0" dirty="0">
                <a:solidFill>
                  <a:srgbClr val="003F87"/>
                </a:solidFill>
                <a:latin typeface="EC Square Sans Pro" panose="020B0506040000020004" pitchFamily="34" charset="0"/>
              </a:rPr>
              <a:t>Pillars of resilience, economic security and defence</a:t>
            </a:r>
            <a:r>
              <a:rPr lang="en-IE" sz="1600" b="1" noProof="0" dirty="0">
                <a:latin typeface="EC Square Sans Pro" panose="020B0506040000020004" pitchFamily="34" charset="0"/>
              </a:rPr>
              <a:t>: </a:t>
            </a:r>
            <a:r>
              <a:rPr lang="en-IE" sz="1600" noProof="0" dirty="0">
                <a:latin typeface="EC Square Sans Pro" panose="020B0506040000020004" pitchFamily="34" charset="0"/>
              </a:rPr>
              <a:t>Ports are strategic </a:t>
            </a:r>
            <a:r>
              <a:rPr lang="en-IE" sz="1600" b="1" noProof="0" dirty="0">
                <a:latin typeface="EC Square Sans Pro" panose="020B0506040000020004" pitchFamily="34" charset="0"/>
              </a:rPr>
              <a:t>dual-use infrastructure</a:t>
            </a:r>
            <a:r>
              <a:rPr lang="en-IE" sz="1600" noProof="0" dirty="0">
                <a:latin typeface="EC Square Sans Pro" panose="020B0506040000020004" pitchFamily="34" charset="0"/>
              </a:rPr>
              <a:t>, critical for supply chain resilience, </a:t>
            </a:r>
            <a:r>
              <a:rPr lang="en-IE" sz="1600" b="1" noProof="0" dirty="0">
                <a:latin typeface="EC Square Sans Pro" panose="020B0506040000020004" pitchFamily="34" charset="0"/>
              </a:rPr>
              <a:t>military mobility </a:t>
            </a:r>
            <a:r>
              <a:rPr lang="en-IE" sz="1600" noProof="0" dirty="0">
                <a:latin typeface="EC Square Sans Pro" panose="020B0506040000020004" pitchFamily="34" charset="0"/>
              </a:rPr>
              <a:t>and protection against cyber, hybrid and organised crime threats.</a:t>
            </a:r>
          </a:p>
          <a:p>
            <a:pPr>
              <a:buNone/>
            </a:pPr>
            <a:endParaRPr lang="en-I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CDF9A0-90F3-D87C-B50B-CAE797EE4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0DF652-32C2-9DC0-045E-698818C63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714" y="242728"/>
            <a:ext cx="10515600" cy="782357"/>
          </a:xfrm>
        </p:spPr>
        <p:txBody>
          <a:bodyPr/>
          <a:lstStyle/>
          <a:p>
            <a:r>
              <a:rPr lang="en-IE" b="1" kern="0" noProof="0" dirty="0">
                <a:solidFill>
                  <a:srgbClr val="034EA2"/>
                </a:solidFill>
                <a:latin typeface="EC Square Sans Pro"/>
                <a:ea typeface="+mn-ea"/>
                <a:cs typeface="Arial"/>
              </a:rPr>
              <a:t>The strategic role of EU ports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01B158B-4E51-4BA9-7CF7-AAD75FFC8FBF}"/>
              </a:ext>
            </a:extLst>
          </p:cNvPr>
          <p:cNvSpPr/>
          <p:nvPr/>
        </p:nvSpPr>
        <p:spPr>
          <a:xfrm>
            <a:off x="8351947" y="1505615"/>
            <a:ext cx="3329503" cy="376469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34EA2"/>
            </a:solidFill>
            <a:prstDash val="soli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8823A00-3235-F20B-FBB5-7C5EA48B4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130" y="1686471"/>
            <a:ext cx="2919135" cy="160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87D56609-E59C-7F35-C67C-6F79DF79D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143" y="3429000"/>
            <a:ext cx="2821171" cy="149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9FDA5D-BC37-D6C4-E7D7-744FC0B8BC03}"/>
              </a:ext>
            </a:extLst>
          </p:cNvPr>
          <p:cNvSpPr txBox="1"/>
          <p:nvPr/>
        </p:nvSpPr>
        <p:spPr>
          <a:xfrm>
            <a:off x="838200" y="1182449"/>
            <a:ext cx="7386525" cy="64633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Ports are </a:t>
            </a: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critical infrastructure </a:t>
            </a: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 the heart of Europe’s economy, security and sustainability.</a:t>
            </a:r>
          </a:p>
        </p:txBody>
      </p:sp>
    </p:spTree>
    <p:extLst>
      <p:ext uri="{BB962C8B-B14F-4D97-AF65-F5344CB8AC3E}">
        <p14:creationId xmlns:p14="http://schemas.microsoft.com/office/powerpoint/2010/main" val="808985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2EA94-C802-FB8B-24B0-135751A57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8364BB-9B21-4D29-A19C-C6410F652861}" type="slidenum">
              <a:rPr kumimoji="0" lang="en-I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CEC42BF2-C866-BBA7-AB7F-5CF3335D49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38" r="886"/>
          <a:stretch>
            <a:fillRect/>
          </a:stretch>
        </p:blipFill>
        <p:spPr>
          <a:xfrm>
            <a:off x="0" y="19232"/>
            <a:ext cx="5880847" cy="6819536"/>
          </a:xfrm>
          <a:prstGeom prst="rect">
            <a:avLst/>
          </a:prstGeom>
          <a:noFill/>
          <a:ln w="28575">
            <a:solidFill>
              <a:srgbClr val="D3E8F9"/>
            </a:solidFill>
          </a:ln>
        </p:spPr>
      </p:pic>
      <p:pic>
        <p:nvPicPr>
          <p:cNvPr id="6" name="Picture 5" descr="A blue and white poster with a ship and a chart&#10;&#10;AI-generated content may be incorrect.">
            <a:extLst>
              <a:ext uri="{FF2B5EF4-FFF2-40B4-BE49-F238E27FC236}">
                <a16:creationId xmlns:a16="http://schemas.microsoft.com/office/drawing/2014/main" id="{DD3F1E4C-8204-8703-0769-9A8D9BEAD1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9089" b="3271"/>
          <a:stretch>
            <a:fillRect/>
          </a:stretch>
        </p:blipFill>
        <p:spPr>
          <a:xfrm>
            <a:off x="6520210" y="3202828"/>
            <a:ext cx="5388865" cy="3366112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A00B61-AFF5-9D05-961A-3F076DC1190D}"/>
              </a:ext>
            </a:extLst>
          </p:cNvPr>
          <p:cNvSpPr/>
          <p:nvPr/>
        </p:nvSpPr>
        <p:spPr>
          <a:xfrm>
            <a:off x="6520210" y="1468777"/>
            <a:ext cx="5306568" cy="10236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C6E5DF">
                    <a:lumMod val="10000"/>
                  </a:srgbClr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Europe’s economic security, clean industrial transition and global connectivity depend on </a:t>
            </a:r>
            <a: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srgbClr val="C6E5DF">
                    <a:lumMod val="10000"/>
                  </a:srgbClr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strong, competitive, sustainable and secure ports.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56C2BEBB-29B6-4EE8-FF1C-1659D0246093}"/>
              </a:ext>
            </a:extLst>
          </p:cNvPr>
          <p:cNvSpPr txBox="1">
            <a:spLocks/>
          </p:cNvSpPr>
          <p:nvPr/>
        </p:nvSpPr>
        <p:spPr>
          <a:xfrm>
            <a:off x="6520210" y="167794"/>
            <a:ext cx="5042645" cy="6649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kern="0" noProof="0" dirty="0">
                <a:solidFill>
                  <a:srgbClr val="034EA2"/>
                </a:solidFill>
                <a:latin typeface="EC Square Sans Pro" panose="020B0506040000020004" pitchFamily="34" charset="0"/>
                <a:ea typeface="+mn-ea"/>
                <a:cs typeface="Arial"/>
              </a:rPr>
              <a:t>EU ports in numbers</a:t>
            </a:r>
          </a:p>
        </p:txBody>
      </p:sp>
    </p:spTree>
    <p:extLst>
      <p:ext uri="{BB962C8B-B14F-4D97-AF65-F5344CB8AC3E}">
        <p14:creationId xmlns:p14="http://schemas.microsoft.com/office/powerpoint/2010/main" val="3677148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D6E1E-B596-B89C-0E29-0D263B7D0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3F902D-9150-E015-9681-BE234C6F7C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5"/>
          <a:stretch>
            <a:fillRect/>
          </a:stretch>
        </p:blipFill>
        <p:spPr>
          <a:xfrm>
            <a:off x="1938528" y="1418321"/>
            <a:ext cx="8324556" cy="480221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82EFC2-4781-5A9F-E010-B6F65A9779C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00104" y="6023713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EC Square Sans Pro" panose="020B05060400000200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srgbClr val="767676"/>
              </a:solidFill>
              <a:effectLst/>
              <a:uLnTx/>
              <a:uFillTx/>
              <a:latin typeface="EC Square Sans Pro" panose="020B0506040000020004" pitchFamily="34" charset="0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B3AE25-3659-5933-A6BA-54212974A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965" y="226331"/>
            <a:ext cx="7794126" cy="782357"/>
          </a:xfrm>
        </p:spPr>
        <p:txBody>
          <a:bodyPr/>
          <a:lstStyle/>
          <a:p>
            <a:pPr algn="ctr"/>
            <a:r>
              <a:rPr lang="en-IE" b="1" noProof="0" dirty="0">
                <a:latin typeface="EC Square Sans Pro" panose="020B0506040000020004" pitchFamily="34" charset="0"/>
              </a:rPr>
              <a:t>EU Ports Strategy: 5 pillars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1CC0C5F-3492-7B81-F38F-57900D491118}"/>
              </a:ext>
            </a:extLst>
          </p:cNvPr>
          <p:cNvSpPr txBox="1"/>
          <p:nvPr/>
        </p:nvSpPr>
        <p:spPr>
          <a:xfrm>
            <a:off x="2240965" y="1082219"/>
            <a:ext cx="87301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1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Boosting</a:t>
            </a:r>
            <a:r>
              <a:rPr kumimoji="0" lang="en-IE" sz="2000" b="1" i="1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kumimoji="0" lang="en-IE" sz="2000" b="0" i="1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the</a:t>
            </a:r>
            <a:r>
              <a:rPr kumimoji="0" lang="en-IE" sz="2000" b="1" i="1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competitiveness, security </a:t>
            </a:r>
            <a:r>
              <a:rPr kumimoji="0" lang="en-IE" sz="2000" b="0" i="1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and</a:t>
            </a:r>
            <a:r>
              <a:rPr kumimoji="0" lang="en-IE" sz="2000" b="1" i="1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sustainability of EU ports</a:t>
            </a:r>
          </a:p>
        </p:txBody>
      </p:sp>
    </p:spTree>
    <p:extLst>
      <p:ext uri="{BB962C8B-B14F-4D97-AF65-F5344CB8AC3E}">
        <p14:creationId xmlns:p14="http://schemas.microsoft.com/office/powerpoint/2010/main" val="353046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D16B6-EA9E-AB01-1B8D-068D447EA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6C54F7-35EC-E284-2820-73D845B278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srgbClr val="76767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676DC8-7067-D9F8-3F78-5C21E7D5F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013" y="424188"/>
            <a:ext cx="10515600" cy="782357"/>
          </a:xfrm>
        </p:spPr>
        <p:txBody>
          <a:bodyPr/>
          <a:lstStyle/>
          <a:p>
            <a:r>
              <a:rPr lang="en-IE" b="1" noProof="0" dirty="0">
                <a:latin typeface="EC Square Sans Pro" panose="020B0506040000020004" pitchFamily="34" charset="0"/>
              </a:rPr>
              <a:t>Pillar I – Competitiveness, Innovation &amp; Digitalisation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A9F23-9572-2D4E-DFCE-A31AADCAA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7524" y="1443627"/>
            <a:ext cx="5168939" cy="4687660"/>
          </a:xfrm>
        </p:spPr>
        <p:txBody>
          <a:bodyPr/>
          <a:lstStyle/>
          <a:p>
            <a:pPr marL="76200" indent="0">
              <a:buNone/>
            </a:pPr>
            <a:r>
              <a:rPr lang="en-IE" sz="1600" b="1" u="sng" noProof="0" dirty="0">
                <a:solidFill>
                  <a:srgbClr val="003F87"/>
                </a:solidFill>
                <a:latin typeface="EC Square Sans Pro" panose="020B0506040000020004" pitchFamily="34" charset="0"/>
              </a:rPr>
              <a:t>Key elements</a:t>
            </a:r>
          </a:p>
          <a:p>
            <a:r>
              <a:rPr lang="en-IE" sz="1600" i="1" u="sng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Competitiveness: </a:t>
            </a:r>
          </a:p>
          <a:p>
            <a:pPr>
              <a:buFontTx/>
              <a:buChar char="-"/>
            </a:pP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EU ports compete for global trade, investment and logistics flows.</a:t>
            </a:r>
          </a:p>
          <a:p>
            <a:pPr>
              <a:buFontTx/>
              <a:buChar char="-"/>
            </a:pP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Level-playing field with 3</a:t>
            </a:r>
            <a:r>
              <a:rPr lang="en-IE" sz="1600" baseline="300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rd</a:t>
            </a: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 country ports.</a:t>
            </a:r>
          </a:p>
          <a:p>
            <a:pPr>
              <a:buFontTx/>
              <a:buChar char="-"/>
            </a:pP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Efficient hinterland connections and logistics chains are essential advantages.</a:t>
            </a:r>
          </a:p>
          <a:p>
            <a:r>
              <a:rPr lang="en-IE" sz="1600" i="1" u="sng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Economic security</a:t>
            </a:r>
          </a:p>
          <a:p>
            <a:pPr>
              <a:buFontTx/>
              <a:buChar char="-"/>
            </a:pP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Risks and opportunities of foreign ownership and influence in strategic port infrastructure.</a:t>
            </a:r>
          </a:p>
          <a:p>
            <a:pPr>
              <a:buFontTx/>
              <a:buChar char="-"/>
            </a:pP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Digital systems and logistics platforms are part of strategic infrastructure.</a:t>
            </a:r>
          </a:p>
          <a:p>
            <a:r>
              <a:rPr lang="en-IE" sz="1600" i="1" u="sng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Innovation &amp; digitalisation</a:t>
            </a:r>
          </a:p>
          <a:p>
            <a:pPr>
              <a:buFontTx/>
              <a:buChar char="-"/>
            </a:pP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New technologies (AI, automation, clean technologies) boost efficiency and sustainability.</a:t>
            </a:r>
          </a:p>
          <a:p>
            <a:pPr>
              <a:buFontTx/>
              <a:buChar char="-"/>
            </a:pP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Digital solutions optimise port calls, logistics chains and data sharing.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6E98A19-032F-0568-EEA2-9AA098F40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804632"/>
              </p:ext>
            </p:extLst>
          </p:nvPr>
        </p:nvGraphicFramePr>
        <p:xfrm>
          <a:off x="6200813" y="1023003"/>
          <a:ext cx="5691270" cy="2705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1270">
                  <a:extLst>
                    <a:ext uri="{9D8B030D-6E8A-4147-A177-3AD203B41FA5}">
                      <a16:colId xmlns:a16="http://schemas.microsoft.com/office/drawing/2014/main" val="4051404890"/>
                    </a:ext>
                  </a:extLst>
                </a:gridCol>
              </a:tblGrid>
              <a:tr h="323349">
                <a:tc>
                  <a:txBody>
                    <a:bodyPr/>
                    <a:lstStyle/>
                    <a:p>
                      <a:r>
                        <a:rPr lang="en-IE" sz="1600" noProof="0" dirty="0">
                          <a:latin typeface="EC Square Sans Pro" panose="020B0506040000020004" pitchFamily="34" charset="0"/>
                        </a:rPr>
                        <a:t>Flagship Actions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765605"/>
                  </a:ext>
                </a:extLst>
              </a:tr>
              <a:tr h="7936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E" sz="1600" b="1" noProof="0" dirty="0">
                          <a:latin typeface="EC Square Sans Pro" panose="020B0506040000020004" pitchFamily="34" charset="0"/>
                        </a:rPr>
                        <a:t>Support</a:t>
                      </a:r>
                      <a:r>
                        <a:rPr lang="en-IE" sz="1600" noProof="0" dirty="0">
                          <a:latin typeface="EC Square Sans Pro" panose="020B0506040000020004" pitchFamily="34" charset="0"/>
                        </a:rPr>
                        <a:t> the digital and green transformation of European ports through </a:t>
                      </a:r>
                      <a:r>
                        <a:rPr lang="en-IE" sz="1600" b="1" noProof="0" dirty="0">
                          <a:latin typeface="EC Square Sans Pro" panose="020B0506040000020004" pitchFamily="34" charset="0"/>
                        </a:rPr>
                        <a:t>innovation</a:t>
                      </a:r>
                      <a:r>
                        <a:rPr lang="en-IE" sz="1600" noProof="0" dirty="0">
                          <a:latin typeface="EC Square Sans Pro" panose="020B0506040000020004" pitchFamily="34" charset="0"/>
                        </a:rPr>
                        <a:t>, </a:t>
                      </a:r>
                      <a:r>
                        <a:rPr lang="en-IE" sz="1600" b="1" noProof="0" dirty="0">
                          <a:latin typeface="EC Square Sans Pro" panose="020B0506040000020004" pitchFamily="34" charset="0"/>
                        </a:rPr>
                        <a:t>promoting scale-up, replication and uptake </a:t>
                      </a:r>
                      <a:r>
                        <a:rPr lang="en-IE" sz="1600" noProof="0" dirty="0">
                          <a:latin typeface="EC Square Sans Pro" panose="020B0506040000020004" pitchFamily="34" charset="0"/>
                        </a:rPr>
                        <a:t>of innovative port equipment and technologies.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841957"/>
                  </a:ext>
                </a:extLst>
              </a:tr>
              <a:tr h="793675">
                <a:tc>
                  <a:txBody>
                    <a:bodyPr/>
                    <a:lstStyle/>
                    <a:p>
                      <a:r>
                        <a:rPr lang="en-IE" sz="1600" noProof="0" dirty="0">
                          <a:latin typeface="EC Square Sans Pro" panose="020B0506040000020004" pitchFamily="34" charset="0"/>
                        </a:rPr>
                        <a:t>Develop </a:t>
                      </a:r>
                      <a:r>
                        <a:rPr lang="en-IE" sz="1600" b="1" noProof="0" dirty="0">
                          <a:latin typeface="EC Square Sans Pro" panose="020B0506040000020004" pitchFamily="34" charset="0"/>
                        </a:rPr>
                        <a:t>guidance to Member States with criteria for assessing foreign investments in ports &amp; a framework for mapping and monitoring foreign investments in ports. </a:t>
                      </a:r>
                      <a:endParaRPr lang="en-IE" sz="1600" noProof="0" dirty="0">
                        <a:latin typeface="EC Square Sans Pro" panose="020B05060400000200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773973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E" sz="1600" noProof="0" dirty="0">
                          <a:latin typeface="EC Square Sans Pro" panose="020B0506040000020004" pitchFamily="34" charset="0"/>
                        </a:rPr>
                        <a:t>Use </a:t>
                      </a:r>
                      <a:r>
                        <a:rPr lang="en-IE" sz="1600" b="1" noProof="0" dirty="0">
                          <a:latin typeface="EC Square Sans Pro" panose="020B0506040000020004" pitchFamily="34" charset="0"/>
                        </a:rPr>
                        <a:t>guiding principles for EU funding and investments in third country ports </a:t>
                      </a:r>
                      <a:r>
                        <a:rPr lang="en-IE" sz="1600" noProof="0" dirty="0">
                          <a:latin typeface="EC Square Sans Pro" panose="020B0506040000020004" pitchFamily="34" charset="0"/>
                        </a:rPr>
                        <a:t>(Annex 1).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96746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5F991B1-8A39-C42C-5BB5-89011ED399EA}"/>
              </a:ext>
            </a:extLst>
          </p:cNvPr>
          <p:cNvSpPr txBox="1"/>
          <p:nvPr/>
        </p:nvSpPr>
        <p:spPr>
          <a:xfrm>
            <a:off x="6000299" y="3932023"/>
            <a:ext cx="5891784" cy="206210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sng" strike="noStrike" kern="1200" cap="none" spc="0" normalizeH="0" baseline="0" noProof="0" dirty="0">
                <a:ln>
                  <a:noFill/>
                </a:ln>
                <a:solidFill>
                  <a:srgbClr val="003F87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Recommendations to Member States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2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IE" sz="1600" noProof="0" dirty="0">
                <a:solidFill>
                  <a:srgbClr val="034EA2"/>
                </a:solidFill>
                <a:latin typeface="EC Square Sans Pro" panose="020B0506040000020004" pitchFamily="34" charset="0"/>
              </a:rPr>
              <a:t>P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lay a leading role in setting global technical standards.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2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IE" sz="1600" noProof="0" dirty="0">
                <a:solidFill>
                  <a:srgbClr val="034EA2"/>
                </a:solidFill>
                <a:latin typeface="EC Square Sans Pro" panose="020B0506040000020004" pitchFamily="34" charset="0"/>
              </a:rPr>
              <a:t>P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revent, mitigate and tackle the risks associated with foreign ownership and control of strategic dual-use port infrastructures.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2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IE" sz="1600" noProof="0" dirty="0">
                <a:solidFill>
                  <a:srgbClr val="034EA2"/>
                </a:solidFill>
                <a:latin typeface="EC Square Sans Pro" panose="020B0506040000020004" pitchFamily="34" charset="0"/>
              </a:rPr>
              <a:t>S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treamline land use planning and permitting procedures for additional areas for port use and take-up of innovation in ports.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2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IE" sz="1600" noProof="0" dirty="0">
                <a:solidFill>
                  <a:srgbClr val="034EA2"/>
                </a:solidFill>
                <a:latin typeface="EC Square Sans Pro" panose="020B0506040000020004" pitchFamily="34" charset="0"/>
              </a:rPr>
              <a:t>A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im for a balance between return on investments for private operators and suitable contractual obligations.</a:t>
            </a:r>
          </a:p>
        </p:txBody>
      </p:sp>
    </p:spTree>
    <p:extLst>
      <p:ext uri="{BB962C8B-B14F-4D97-AF65-F5344CB8AC3E}">
        <p14:creationId xmlns:p14="http://schemas.microsoft.com/office/powerpoint/2010/main" val="225302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53FB7-B833-3A07-244F-2D0E513FE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7B904-D84F-AD6B-9311-3786D2B863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srgbClr val="76767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B3AEB-FA43-1354-194F-A5193EC7A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013" y="410413"/>
            <a:ext cx="10515600" cy="895142"/>
          </a:xfrm>
        </p:spPr>
        <p:txBody>
          <a:bodyPr/>
          <a:lstStyle/>
          <a:p>
            <a:r>
              <a:rPr lang="en-IE" sz="3600" b="1" noProof="0" dirty="0">
                <a:latin typeface="EC Square Sans Pro" panose="020B0506040000020004" pitchFamily="34" charset="0"/>
              </a:rPr>
              <a:t>Pillar II – Energy Transition, Sustainability &amp; Clean Industries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1F2306-11B2-5747-D01C-A2267D208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9078" y="3767347"/>
            <a:ext cx="4053546" cy="2293792"/>
          </a:xfrm>
        </p:spPr>
        <p:txBody>
          <a:bodyPr/>
          <a:lstStyle/>
          <a:p>
            <a:pPr marL="76200" indent="0">
              <a:buNone/>
            </a:pPr>
            <a:r>
              <a:rPr lang="en-IE" sz="1600" b="1" u="sng" noProof="0" dirty="0">
                <a:solidFill>
                  <a:srgbClr val="003F87"/>
                </a:solidFill>
                <a:latin typeface="EC Square Sans Pro" panose="020B0506040000020004" pitchFamily="34" charset="0"/>
              </a:rPr>
              <a:t>Key challenges</a:t>
            </a:r>
          </a:p>
          <a:p>
            <a:r>
              <a:rPr lang="en-IE" sz="1600" noProof="0">
                <a:solidFill>
                  <a:schemeClr val="bg2"/>
                </a:solidFill>
                <a:latin typeface="EC Square Sans Pro" panose="020B0506040000020004" pitchFamily="34" charset="0"/>
              </a:rPr>
              <a:t>Investment needs for OPS and alternative fuels infrastructure</a:t>
            </a:r>
          </a:p>
          <a:p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Grid capacity constraints in major port areas</a:t>
            </a:r>
          </a:p>
          <a:p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Slow and complex permitting procedures</a:t>
            </a:r>
          </a:p>
          <a:p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Risk of fragmentation and uneven deployment across Member States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501120-BCAD-D6C2-1D44-513E1A07E2D9}"/>
              </a:ext>
            </a:extLst>
          </p:cNvPr>
          <p:cNvSpPr txBox="1"/>
          <p:nvPr/>
        </p:nvSpPr>
        <p:spPr>
          <a:xfrm>
            <a:off x="943012" y="1628510"/>
            <a:ext cx="35741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EU ports are central to the </a:t>
            </a:r>
            <a:r>
              <a:rPr lang="en-IE" sz="1600" b="1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decarbonisation</a:t>
            </a: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 of maritime transport and industry. They are key </a:t>
            </a:r>
            <a:r>
              <a:rPr lang="en-IE" sz="1600" b="1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gateways for renewable energy, hydrogen imports and clean fuels, </a:t>
            </a: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and essential to achieving EU climate and energy objectives.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46A5DF7-2100-A450-A0E0-137ABF086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000538"/>
              </p:ext>
            </p:extLst>
          </p:nvPr>
        </p:nvGraphicFramePr>
        <p:xfrm>
          <a:off x="5141897" y="1553876"/>
          <a:ext cx="6746313" cy="23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6313">
                  <a:extLst>
                    <a:ext uri="{9D8B030D-6E8A-4147-A177-3AD203B41FA5}">
                      <a16:colId xmlns:a16="http://schemas.microsoft.com/office/drawing/2014/main" val="4051404890"/>
                    </a:ext>
                  </a:extLst>
                </a:gridCol>
              </a:tblGrid>
              <a:tr h="349480">
                <a:tc>
                  <a:txBody>
                    <a:bodyPr/>
                    <a:lstStyle/>
                    <a:p>
                      <a:r>
                        <a:rPr lang="en-IE" sz="1600" noProof="0" dirty="0">
                          <a:latin typeface="EC Square Sans Pro" panose="020B0506040000020004" pitchFamily="34" charset="0"/>
                        </a:rPr>
                        <a:t>Flagship Actions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765605"/>
                  </a:ext>
                </a:extLst>
              </a:tr>
              <a:tr h="605045">
                <a:tc>
                  <a:txBody>
                    <a:bodyPr/>
                    <a:lstStyle/>
                    <a:p>
                      <a:r>
                        <a:rPr lang="en-IE" sz="1600" b="1" noProof="0" dirty="0">
                          <a:latin typeface="EC Square Sans Pro" panose="020B0506040000020004" pitchFamily="34" charset="0"/>
                        </a:rPr>
                        <a:t>Accelerate permit-granting and provide faster assessment procedures </a:t>
                      </a:r>
                      <a:r>
                        <a:rPr lang="en-IE" sz="1600" noProof="0" dirty="0">
                          <a:latin typeface="EC Square Sans Pro" panose="020B0506040000020004" pitchFamily="34" charset="0"/>
                        </a:rPr>
                        <a:t>for strategic energy, recycling and decarbonisation port-related projects, through the Grids Package and the Environmental Omnibus.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841957"/>
                  </a:ext>
                </a:extLst>
              </a:tr>
              <a:tr h="545763">
                <a:tc>
                  <a:txBody>
                    <a:bodyPr/>
                    <a:lstStyle/>
                    <a:p>
                      <a:r>
                        <a:rPr lang="en-IE" sz="1600" noProof="0" dirty="0">
                          <a:latin typeface="EC Square Sans Pro" panose="020B0506040000020004" pitchFamily="34" charset="0"/>
                        </a:rPr>
                        <a:t>Accelerate </a:t>
                      </a:r>
                      <a:r>
                        <a:rPr lang="en-IE" sz="1600" b="1" noProof="0" dirty="0">
                          <a:latin typeface="EC Square Sans Pro" panose="020B0506040000020004" pitchFamily="34" charset="0"/>
                        </a:rPr>
                        <a:t>port electrification</a:t>
                      </a:r>
                      <a:r>
                        <a:rPr lang="en-IE" sz="1600" noProof="0" dirty="0">
                          <a:latin typeface="EC Square Sans Pro" panose="020B0506040000020004" pitchFamily="34" charset="0"/>
                        </a:rPr>
                        <a:t>, provide timely and non-discriminatory access to the grids.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773973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r>
                        <a:rPr lang="en-IE" sz="1600" noProof="0" dirty="0">
                          <a:latin typeface="EC Square Sans Pro" panose="020B0506040000020004" pitchFamily="34" charset="0"/>
                        </a:rPr>
                        <a:t>Promote </a:t>
                      </a:r>
                      <a:r>
                        <a:rPr lang="en-IE" sz="1600" b="1" noProof="0" dirty="0">
                          <a:latin typeface="EC Square Sans Pro" panose="020B0506040000020004" pitchFamily="34" charset="0"/>
                        </a:rPr>
                        <a:t>partnerships for energy cooperation in and around port areas </a:t>
                      </a:r>
                      <a:r>
                        <a:rPr lang="en-IE" sz="1600" noProof="0" dirty="0">
                          <a:latin typeface="EC Square Sans Pro" panose="020B0506040000020004" pitchFamily="34" charset="0"/>
                        </a:rPr>
                        <a:t>for sustainable use of energy, including hydrogen.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96746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56F7980-26C3-79EA-D203-B503BC1A7CD4}"/>
              </a:ext>
            </a:extLst>
          </p:cNvPr>
          <p:cNvSpPr txBox="1"/>
          <p:nvPr/>
        </p:nvSpPr>
        <p:spPr>
          <a:xfrm>
            <a:off x="5123966" y="4184134"/>
            <a:ext cx="6782176" cy="181588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b="1" u="sng" noProof="0" dirty="0">
                <a:solidFill>
                  <a:srgbClr val="003F87"/>
                </a:solidFill>
                <a:latin typeface="EC Square Sans Pro" panose="020B0506040000020004" pitchFamily="34" charset="0"/>
              </a:rPr>
              <a:t>Recommendations to Member States</a:t>
            </a:r>
          </a:p>
          <a:p>
            <a:pPr marL="285750" indent="-285750">
              <a:buClr>
                <a:srgbClr val="FFC72C"/>
              </a:buClr>
              <a:buFont typeface="Wingdings" panose="05000000000000000000" pitchFamily="2" charset="2"/>
              <a:buChar char="Ø"/>
            </a:pP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Prioritise port electrification and grid reinforcement in national energy plans.</a:t>
            </a:r>
          </a:p>
          <a:p>
            <a:pPr marL="285750" indent="-285750">
              <a:buClr>
                <a:srgbClr val="FFC72C"/>
              </a:buClr>
              <a:buFont typeface="Wingdings" panose="05000000000000000000" pitchFamily="2" charset="2"/>
              <a:buChar char="Ø"/>
            </a:pP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Allocate a part of ETS revenues to maritime decarbonisation investments across the maritime cluster, incl. sustainable infrastructure and OPS.</a:t>
            </a:r>
          </a:p>
          <a:p>
            <a:pPr marL="285750" indent="-285750">
              <a:buClr>
                <a:srgbClr val="FFC72C"/>
              </a:buClr>
              <a:buFont typeface="Wingdings" panose="05000000000000000000" pitchFamily="2" charset="2"/>
              <a:buChar char="Ø"/>
            </a:pP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Streamline permitting procedures for strategic port energy projects.</a:t>
            </a:r>
          </a:p>
          <a:p>
            <a:pPr marL="285750" indent="-285750">
              <a:buClr>
                <a:srgbClr val="FFC72C"/>
              </a:buClr>
              <a:buFont typeface="Wingdings" panose="05000000000000000000" pitchFamily="2" charset="2"/>
              <a:buChar char="Ø"/>
            </a:pP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Facilitate coordination between transport, energy and industry authorities.</a:t>
            </a:r>
          </a:p>
        </p:txBody>
      </p:sp>
      <p:pic>
        <p:nvPicPr>
          <p:cNvPr id="7" name="Graphic 6" descr="Battery charging outline">
            <a:extLst>
              <a:ext uri="{FF2B5EF4-FFF2-40B4-BE49-F238E27FC236}">
                <a16:creationId xmlns:a16="http://schemas.microsoft.com/office/drawing/2014/main" id="{F47D0155-B9F4-2232-C8F7-BD59C23517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13535" y="3648265"/>
            <a:ext cx="535869" cy="53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0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CB353E-BFB5-C7F0-9113-7D5D595BF0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srgbClr val="76767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07C02C-679B-6040-C90F-D8F07AC1C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013" y="152107"/>
            <a:ext cx="10515600" cy="782357"/>
          </a:xfrm>
        </p:spPr>
        <p:txBody>
          <a:bodyPr/>
          <a:lstStyle/>
          <a:p>
            <a:r>
              <a:rPr lang="en-IE" b="1" noProof="0" dirty="0">
                <a:latin typeface="EC Square Sans Pro" panose="020B0506040000020004" pitchFamily="34" charset="0"/>
              </a:rPr>
              <a:t>Pillar III – Protect &amp; Secure Ports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022D5-E00F-242D-3CAA-5BB25B7A1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7524" y="1985905"/>
            <a:ext cx="4194516" cy="2293792"/>
          </a:xfrm>
        </p:spPr>
        <p:txBody>
          <a:bodyPr/>
          <a:lstStyle/>
          <a:p>
            <a:pPr marL="76200" indent="0">
              <a:buNone/>
            </a:pPr>
            <a:r>
              <a:rPr lang="en-IE" sz="1600" b="1" u="sng" noProof="0" dirty="0">
                <a:solidFill>
                  <a:srgbClr val="003F87"/>
                </a:solidFill>
                <a:latin typeface="EC Square Sans Pro" panose="020B0506040000020004" pitchFamily="34" charset="0"/>
              </a:rPr>
              <a:t>Key challenges</a:t>
            </a:r>
          </a:p>
          <a:p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Organised crime infiltration in container logistics and port operations.</a:t>
            </a:r>
          </a:p>
          <a:p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Increasing cybersecurity vulnerabilities in digital port systems.</a:t>
            </a:r>
          </a:p>
          <a:p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Emerging hybrid threats (GNSS interference, drones, sabotage).</a:t>
            </a:r>
          </a:p>
          <a:p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Risks linked to foreign control of strategic port infrastructure.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97C894-9413-241C-77AC-5C1BD12416DE}"/>
              </a:ext>
            </a:extLst>
          </p:cNvPr>
          <p:cNvSpPr txBox="1"/>
          <p:nvPr/>
        </p:nvSpPr>
        <p:spPr>
          <a:xfrm>
            <a:off x="943013" y="978442"/>
            <a:ext cx="1025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EU ports are </a:t>
            </a:r>
            <a:r>
              <a:rPr lang="en-IE" sz="1600" b="1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critical infrastructures </a:t>
            </a: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for trade, energy supply and military mobility. Growing threats from organised crime, cyberattacks and hybrid risks require stronger protection of port operations and logistics chains.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812D96D-1B5F-0F4B-A13E-78968C724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654272"/>
              </p:ext>
            </p:extLst>
          </p:nvPr>
        </p:nvGraphicFramePr>
        <p:xfrm>
          <a:off x="5040957" y="1741161"/>
          <a:ext cx="6746313" cy="3196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6313">
                  <a:extLst>
                    <a:ext uri="{9D8B030D-6E8A-4147-A177-3AD203B41FA5}">
                      <a16:colId xmlns:a16="http://schemas.microsoft.com/office/drawing/2014/main" val="4051404890"/>
                    </a:ext>
                  </a:extLst>
                </a:gridCol>
              </a:tblGrid>
              <a:tr h="349480">
                <a:tc>
                  <a:txBody>
                    <a:bodyPr/>
                    <a:lstStyle/>
                    <a:p>
                      <a:r>
                        <a:rPr lang="en-IE" sz="1600" noProof="0" dirty="0">
                          <a:latin typeface="EC Square Sans Pro" panose="020B0506040000020004" pitchFamily="34" charset="0"/>
                        </a:rPr>
                        <a:t>Flagship Actions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765605"/>
                  </a:ext>
                </a:extLst>
              </a:tr>
              <a:tr h="605045">
                <a:tc>
                  <a:txBody>
                    <a:bodyPr/>
                    <a:lstStyle/>
                    <a:p>
                      <a:r>
                        <a:rPr lang="en-IE" sz="1600" noProof="0" dirty="0">
                          <a:latin typeface="EC Square Sans Pro" panose="020B0506040000020004" pitchFamily="34" charset="0"/>
                        </a:rPr>
                        <a:t>Update and revise existing </a:t>
                      </a:r>
                      <a:r>
                        <a:rPr lang="en-IE" sz="1600" b="1" noProof="0" dirty="0">
                          <a:latin typeface="EC Square Sans Pro" panose="020B0506040000020004" pitchFamily="34" charset="0"/>
                        </a:rPr>
                        <a:t>guidance</a:t>
                      </a:r>
                      <a:r>
                        <a:rPr lang="en-IE" sz="1600" noProof="0" dirty="0">
                          <a:latin typeface="EC Square Sans Pro" panose="020B0506040000020004" pitchFamily="34" charset="0"/>
                        </a:rPr>
                        <a:t>, including on emerging threats, and promote a global level playing field for EU ports security.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841957"/>
                  </a:ext>
                </a:extLst>
              </a:tr>
              <a:tr h="545763">
                <a:tc>
                  <a:txBody>
                    <a:bodyPr/>
                    <a:lstStyle/>
                    <a:p>
                      <a:r>
                        <a:rPr lang="en-IE" sz="1600" noProof="0" dirty="0">
                          <a:latin typeface="EC Square Sans Pro" panose="020B0506040000020004" pitchFamily="34" charset="0"/>
                        </a:rPr>
                        <a:t>Building on the work of the European Ports Alliance, establish </a:t>
                      </a:r>
                      <a:r>
                        <a:rPr lang="en-IE" sz="1600" b="1" noProof="0" dirty="0">
                          <a:latin typeface="EC Square Sans Pro" panose="020B0506040000020004" pitchFamily="34" charset="0"/>
                        </a:rPr>
                        <a:t>frameworks for third-country port assessments </a:t>
                      </a:r>
                      <a:r>
                        <a:rPr lang="en-IE" sz="1600" noProof="0" dirty="0">
                          <a:latin typeface="EC Square Sans Pro" panose="020B0506040000020004" pitchFamily="34" charset="0"/>
                        </a:rPr>
                        <a:t>&amp; improve alignment of customs controls across EU ports together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773973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r>
                        <a:rPr lang="en-IE" sz="1600" noProof="0" dirty="0">
                          <a:latin typeface="EC Square Sans Pro" panose="020B0506040000020004" pitchFamily="34" charset="0"/>
                        </a:rPr>
                        <a:t>Establish </a:t>
                      </a:r>
                      <a:r>
                        <a:rPr lang="en-IE" sz="1600" b="1" noProof="0" dirty="0">
                          <a:latin typeface="EC Square Sans Pro" panose="020B0506040000020004" pitchFamily="34" charset="0"/>
                        </a:rPr>
                        <a:t>framework for background checks </a:t>
                      </a:r>
                      <a:r>
                        <a:rPr lang="en-IE" sz="1600" noProof="0" dirty="0">
                          <a:latin typeface="EC Square Sans Pro" panose="020B0506040000020004" pitchFamily="34" charset="0"/>
                        </a:rPr>
                        <a:t>for port workers. 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967460"/>
                  </a:ext>
                </a:extLst>
              </a:tr>
              <a:tr h="775558">
                <a:tc>
                  <a:txBody>
                    <a:bodyPr/>
                    <a:lstStyle/>
                    <a:p>
                      <a:r>
                        <a:rPr lang="en-IE" sz="1600" noProof="0" dirty="0">
                          <a:latin typeface="EC Square Sans Pro" panose="020B0506040000020004" pitchFamily="34" charset="0"/>
                        </a:rPr>
                        <a:t>Establish a </a:t>
                      </a:r>
                      <a:r>
                        <a:rPr lang="en-IE" sz="1600" b="1" noProof="0" dirty="0">
                          <a:latin typeface="EC Square Sans Pro" panose="020B0506040000020004" pitchFamily="34" charset="0"/>
                        </a:rPr>
                        <a:t>forum</a:t>
                      </a:r>
                      <a:r>
                        <a:rPr lang="en-IE" sz="1600" noProof="0" dirty="0">
                          <a:latin typeface="EC Square Sans Pro" panose="020B0506040000020004" pitchFamily="34" charset="0"/>
                        </a:rPr>
                        <a:t> for Member States’ cybersecurity and port authorities to </a:t>
                      </a:r>
                      <a:r>
                        <a:rPr lang="en-IE" sz="1600" b="1" noProof="0" dirty="0">
                          <a:latin typeface="EC Square Sans Pro" panose="020B0506040000020004" pitchFamily="34" charset="0"/>
                        </a:rPr>
                        <a:t>exchange best practices </a:t>
                      </a:r>
                      <a:r>
                        <a:rPr lang="en-IE" sz="1600" noProof="0" dirty="0">
                          <a:latin typeface="EC Square Sans Pro" panose="020B0506040000020004" pitchFamily="34" charset="0"/>
                        </a:rPr>
                        <a:t>&amp; carry out an EU-wide security risk assessment to identify the most pressing cybersecurity risks and appropriate measures to mitigate them.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47760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5A2F5D4-D04B-DDDB-37B4-F894BA2BADC6}"/>
              </a:ext>
            </a:extLst>
          </p:cNvPr>
          <p:cNvSpPr txBox="1"/>
          <p:nvPr/>
        </p:nvSpPr>
        <p:spPr>
          <a:xfrm>
            <a:off x="3218679" y="5116087"/>
            <a:ext cx="6359969" cy="135421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b="1" u="sng" noProof="0" dirty="0">
                <a:solidFill>
                  <a:srgbClr val="003F87"/>
                </a:solidFill>
                <a:latin typeface="EC Square Sans Pro" panose="020B0506040000020004" pitchFamily="34" charset="0"/>
              </a:rPr>
              <a:t>Recommendations to Member States</a:t>
            </a:r>
          </a:p>
          <a:p>
            <a:pPr marL="285750" indent="-285750">
              <a:buClr>
                <a:srgbClr val="FFC72C"/>
              </a:buClr>
              <a:buFont typeface="Wingdings" panose="05000000000000000000" pitchFamily="2" charset="2"/>
              <a:buChar char="Ø"/>
            </a:pP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Strengthen port security controls and inspections</a:t>
            </a:r>
          </a:p>
          <a:p>
            <a:pPr marL="285750" indent="-285750">
              <a:buClr>
                <a:srgbClr val="FFC72C"/>
              </a:buClr>
              <a:buFont typeface="Wingdings" panose="05000000000000000000" pitchFamily="2" charset="2"/>
              <a:buChar char="Ø"/>
            </a:pP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Improve cooperation between ports, customs and law enforcement</a:t>
            </a:r>
          </a:p>
          <a:p>
            <a:pPr marL="285750" indent="-285750">
              <a:buClr>
                <a:srgbClr val="FFC72C"/>
              </a:buClr>
              <a:buFont typeface="Wingdings" panose="05000000000000000000" pitchFamily="2" charset="2"/>
              <a:buChar char="Ø"/>
            </a:pP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Ensure full implementation of cybersecurity requirements</a:t>
            </a:r>
          </a:p>
          <a:p>
            <a:pPr marL="285750" indent="-285750">
              <a:buClr>
                <a:srgbClr val="FFC72C"/>
              </a:buClr>
              <a:buFont typeface="Wingdings" panose="05000000000000000000" pitchFamily="2" charset="2"/>
              <a:buChar char="Ø"/>
            </a:pP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Assess security risks related to foreign investments in ports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2CA637B-2998-7061-E176-F95DBC146161}"/>
              </a:ext>
            </a:extLst>
          </p:cNvPr>
          <p:cNvSpPr/>
          <p:nvPr/>
        </p:nvSpPr>
        <p:spPr>
          <a:xfrm>
            <a:off x="1438442" y="4702385"/>
            <a:ext cx="1039320" cy="994497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noProof="0" dirty="0"/>
          </a:p>
        </p:txBody>
      </p:sp>
      <p:pic>
        <p:nvPicPr>
          <p:cNvPr id="13" name="Graphic 12" descr="Shield with solid fill">
            <a:extLst>
              <a:ext uri="{FF2B5EF4-FFF2-40B4-BE49-F238E27FC236}">
                <a16:creationId xmlns:a16="http://schemas.microsoft.com/office/drawing/2014/main" id="{0CB2681D-4B61-475F-B685-9278E76D8F5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9589" y="4872703"/>
            <a:ext cx="682630" cy="68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51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5C87EE-8076-887B-FF9C-6DED77E7A3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srgbClr val="76767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76B926-8661-6D85-5F8A-23FE26D4C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361589"/>
            <a:ext cx="10515600" cy="782357"/>
          </a:xfrm>
        </p:spPr>
        <p:txBody>
          <a:bodyPr/>
          <a:lstStyle/>
          <a:p>
            <a:r>
              <a:rPr lang="en-IE" b="1" noProof="0" dirty="0">
                <a:latin typeface="EC Square Sans Pro" panose="020B0506040000020004" pitchFamily="34" charset="0"/>
              </a:rPr>
              <a:t>Pillar IV – Access</a:t>
            </a:r>
            <a:r>
              <a:rPr lang="en-IE" noProof="0" dirty="0"/>
              <a:t> </a:t>
            </a:r>
            <a:r>
              <a:rPr lang="en-IE" b="1" noProof="0" dirty="0">
                <a:latin typeface="EC Square Sans Pro" panose="020B0506040000020004" pitchFamily="34" charset="0"/>
              </a:rPr>
              <a:t>to Finance &amp; Investment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8FE85-58EB-30C2-ABE3-CF3503140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553" y="1467082"/>
            <a:ext cx="3565691" cy="3882158"/>
          </a:xfrm>
          <a:ln>
            <a:solidFill>
              <a:schemeClr val="bg2"/>
            </a:solidFill>
          </a:ln>
        </p:spPr>
        <p:txBody>
          <a:bodyPr/>
          <a:lstStyle/>
          <a:p>
            <a:pPr marL="76200" indent="0">
              <a:buNone/>
            </a:pP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EU ports face </a:t>
            </a:r>
            <a:r>
              <a:rPr lang="en-IE" sz="1600" b="1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significant investment needs</a:t>
            </a: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 driven by:</a:t>
            </a:r>
          </a:p>
          <a:p>
            <a:pPr>
              <a:buSzPct val="120000"/>
            </a:pP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Decarbonisation and energy infrastructure (OPS, clean fuels).</a:t>
            </a:r>
          </a:p>
          <a:p>
            <a:pPr>
              <a:buSzPct val="120000"/>
            </a:pP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Growing trade flows and larger vessels.</a:t>
            </a:r>
          </a:p>
          <a:p>
            <a:pPr>
              <a:buSzPct val="120000"/>
            </a:pP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Security, resilience &amp; digitalisation</a:t>
            </a:r>
          </a:p>
          <a:p>
            <a:pPr>
              <a:buSzPct val="120000"/>
            </a:pP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Climate adaptation &amp; sustainability</a:t>
            </a:r>
          </a:p>
          <a:p>
            <a:pPr marL="76200" indent="0">
              <a:buNone/>
            </a:pPr>
            <a:endParaRPr lang="en-IE" sz="1600" noProof="0" dirty="0">
              <a:solidFill>
                <a:schemeClr val="bg2"/>
              </a:solidFill>
              <a:latin typeface="EC Square Sans Pro" panose="020B0506040000020004" pitchFamily="34" charset="0"/>
            </a:endParaRPr>
          </a:p>
          <a:p>
            <a:pPr marL="76200" indent="0">
              <a:buNone/>
            </a:pP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A mix of EU, national and private funding, supported by predictable regulatory frameworks and de-risking tools, will be essential.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87190D-F375-F724-C6FA-62AD06BF7B2C}"/>
              </a:ext>
            </a:extLst>
          </p:cNvPr>
          <p:cNvSpPr txBox="1"/>
          <p:nvPr/>
        </p:nvSpPr>
        <p:spPr>
          <a:xfrm>
            <a:off x="4398029" y="1467082"/>
            <a:ext cx="3356083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b="1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EU support for port investments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Since 2014, the EU has supported port projects with ~€10 billion in deployment funding and €200+ million in R&amp;I.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EIB Group has supported port projects with €2.8bn (2014–2025)</a:t>
            </a:r>
          </a:p>
          <a:p>
            <a:endParaRPr lang="en-IE" sz="1600" noProof="0" dirty="0">
              <a:solidFill>
                <a:schemeClr val="bg2"/>
              </a:solidFill>
              <a:latin typeface="EC Square Sans Pro" panose="020B0506040000020004" pitchFamily="34" charset="0"/>
            </a:endParaRPr>
          </a:p>
          <a:p>
            <a:r>
              <a:rPr lang="en-IE" sz="1600" b="1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Next step</a:t>
            </a: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: CEF will prioritise Onshore Power Supply (OPS) in a 2026 call.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18176-5016-29F3-C946-97AFA23E2015}"/>
              </a:ext>
            </a:extLst>
          </p:cNvPr>
          <p:cNvSpPr txBox="1"/>
          <p:nvPr/>
        </p:nvSpPr>
        <p:spPr>
          <a:xfrm>
            <a:off x="7979897" y="1467082"/>
            <a:ext cx="3657600" cy="3785652"/>
          </a:xfrm>
          <a:prstGeom prst="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b="1" u="sng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Flagship Actions</a:t>
            </a: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Set overall </a:t>
            </a:r>
            <a:r>
              <a:rPr lang="en-IE" sz="1600" b="1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priorities and conditions </a:t>
            </a: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for all funding instruments (Annex 1).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Engagement with national promotional banks and private investors.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Improving access to financing and project preparation via EIB.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Encourage the sector to “</a:t>
            </a:r>
            <a:r>
              <a:rPr lang="en-IE" sz="1600" b="1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think out of the box</a:t>
            </a: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” (by supporting ports to diversify into clean energy, digital and blue tech services – using targeted EU funding, advisory support and PPPs to de-risk innovative projects).</a:t>
            </a:r>
          </a:p>
        </p:txBody>
      </p:sp>
      <p:pic>
        <p:nvPicPr>
          <p:cNvPr id="9" name="Graphic 8" descr="Coins outline">
            <a:extLst>
              <a:ext uri="{FF2B5EF4-FFF2-40B4-BE49-F238E27FC236}">
                <a16:creationId xmlns:a16="http://schemas.microsoft.com/office/drawing/2014/main" id="{840E4470-5512-1A33-9293-52704BD57E6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571254" y="44348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56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3B60F-044A-A69A-200D-069CAD1D3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AD97C6-1A89-FC80-4564-945D3F6CBF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srgbClr val="76767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2FCFC6-600F-8F62-6A2C-D5324D227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013" y="152107"/>
            <a:ext cx="10515600" cy="782357"/>
          </a:xfrm>
        </p:spPr>
        <p:txBody>
          <a:bodyPr/>
          <a:lstStyle/>
          <a:p>
            <a:r>
              <a:rPr lang="en-IE" b="1" noProof="0" dirty="0">
                <a:latin typeface="EC Square Sans Pro" panose="020B0506040000020004" pitchFamily="34" charset="0"/>
              </a:rPr>
              <a:t>Pillar V – Social cohesion, Skills &amp; Jobs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E02DE-1120-4421-8198-9BF61A55D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599" y="3829496"/>
            <a:ext cx="4084784" cy="2293792"/>
          </a:xfrm>
        </p:spPr>
        <p:txBody>
          <a:bodyPr/>
          <a:lstStyle/>
          <a:p>
            <a:pPr marL="76200" indent="0">
              <a:buNone/>
            </a:pPr>
            <a:r>
              <a:rPr lang="en-IE" sz="1600" b="1" u="sng" noProof="0" dirty="0">
                <a:solidFill>
                  <a:srgbClr val="003F87"/>
                </a:solidFill>
                <a:latin typeface="EC Square Sans Pro" panose="020B0506040000020004" pitchFamily="34" charset="0"/>
              </a:rPr>
              <a:t>Key challenges</a:t>
            </a:r>
          </a:p>
          <a:p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Ports vital for connectivity (arctic, coastal, islands, outermost regions).</a:t>
            </a:r>
          </a:p>
          <a:p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Workforce up-/reskilling for digitalisation, clean energy and alternative fuels.</a:t>
            </a:r>
          </a:p>
          <a:p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Ensuring safe working conditions and quality jobs in port operations.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2561D2-C70C-A969-C654-1EE1504E5DD1}"/>
              </a:ext>
            </a:extLst>
          </p:cNvPr>
          <p:cNvSpPr txBox="1"/>
          <p:nvPr/>
        </p:nvSpPr>
        <p:spPr>
          <a:xfrm>
            <a:off x="943013" y="1436261"/>
            <a:ext cx="36289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The green and digital transition will transform port operations. Ensuring </a:t>
            </a:r>
            <a:r>
              <a:rPr lang="en-IE" sz="1600" b="1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skilled workers, quality jobs and safe working conditions </a:t>
            </a: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is essential for the long-term competitiveness and </a:t>
            </a:r>
            <a:r>
              <a:rPr lang="en-IE" sz="1600" b="1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social sustainability </a:t>
            </a:r>
            <a:r>
              <a:rPr lang="en-IE" sz="1600" noProof="0" dirty="0">
                <a:solidFill>
                  <a:schemeClr val="bg2"/>
                </a:solidFill>
                <a:latin typeface="EC Square Sans Pro" panose="020B0506040000020004" pitchFamily="34" charset="0"/>
              </a:rPr>
              <a:t>of EU ports.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4930755-F574-4814-FA45-A827BB75A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110172"/>
              </p:ext>
            </p:extLst>
          </p:nvPr>
        </p:nvGraphicFramePr>
        <p:xfrm>
          <a:off x="4911255" y="1311863"/>
          <a:ext cx="6683337" cy="3341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3337">
                  <a:extLst>
                    <a:ext uri="{9D8B030D-6E8A-4147-A177-3AD203B41FA5}">
                      <a16:colId xmlns:a16="http://schemas.microsoft.com/office/drawing/2014/main" val="4051404890"/>
                    </a:ext>
                  </a:extLst>
                </a:gridCol>
              </a:tblGrid>
              <a:tr h="321656">
                <a:tc>
                  <a:txBody>
                    <a:bodyPr/>
                    <a:lstStyle/>
                    <a:p>
                      <a:r>
                        <a:rPr lang="en-IE" sz="1600" noProof="0" dirty="0">
                          <a:latin typeface="EC Square Sans Pro" panose="020B0506040000020004" pitchFamily="34" charset="0"/>
                        </a:rPr>
                        <a:t>Flagship Actions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765605"/>
                  </a:ext>
                </a:extLst>
              </a:tr>
              <a:tr h="333085">
                <a:tc>
                  <a:txBody>
                    <a:bodyPr/>
                    <a:lstStyle/>
                    <a:p>
                      <a:r>
                        <a:rPr lang="en-IE" sz="1600" noProof="0" dirty="0">
                          <a:latin typeface="EC Square Sans Pro" panose="020B0506040000020004" pitchFamily="34" charset="0"/>
                        </a:rPr>
                        <a:t>A new </a:t>
                      </a:r>
                      <a:r>
                        <a:rPr lang="en-IE" sz="1600" b="1" noProof="0" dirty="0">
                          <a:latin typeface="EC Square Sans Pro" panose="020B0506040000020004" pitchFamily="34" charset="0"/>
                        </a:rPr>
                        <a:t>roadmap for competitive small and medium ports </a:t>
                      </a:r>
                      <a:r>
                        <a:rPr lang="en-IE" sz="1600" noProof="0" dirty="0">
                          <a:latin typeface="EC Square Sans Pro" panose="020B0506040000020004" pitchFamily="34" charset="0"/>
                        </a:rPr>
                        <a:t>(Annex 2).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841957"/>
                  </a:ext>
                </a:extLst>
              </a:tr>
              <a:tr h="555588">
                <a:tc>
                  <a:txBody>
                    <a:bodyPr/>
                    <a:lstStyle/>
                    <a:p>
                      <a:r>
                        <a:rPr lang="en-IE" sz="1600" b="0" i="0" u="none" strike="noStrike" cap="none" noProof="0" dirty="0">
                          <a:solidFill>
                            <a:schemeClr val="dk1"/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  <a:sym typeface="Arial"/>
                        </a:rPr>
                        <a:t>Strengthen dialogues and support the development of best practices and guidance </a:t>
                      </a:r>
                      <a:r>
                        <a:rPr lang="en-IE" sz="1600" noProof="0" dirty="0">
                          <a:latin typeface="EC Square Sans Pro" panose="020B0506040000020004" pitchFamily="34" charset="0"/>
                        </a:rPr>
                        <a:t>on enhancing port-city relations.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82177"/>
                  </a:ext>
                </a:extLst>
              </a:tr>
              <a:tr h="8336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E" sz="1600" noProof="0" dirty="0">
                          <a:latin typeface="EC Square Sans Pro" panose="020B0506040000020004" pitchFamily="34" charset="0"/>
                        </a:rPr>
                        <a:t>Support upskilling and reskilling initiatives, incl. the development of a skilled next-generation workforce across all blue economy sectors, including ports, through actions under the Blue Generational Renewal Strategy.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773973"/>
                  </a:ext>
                </a:extLst>
              </a:tr>
              <a:tr h="555588">
                <a:tc>
                  <a:txBody>
                    <a:bodyPr/>
                    <a:lstStyle/>
                    <a:p>
                      <a:r>
                        <a:rPr lang="en-IE" sz="1600" noProof="0" dirty="0">
                          <a:latin typeface="EC Square Sans Pro" panose="020B0506040000020004" pitchFamily="34" charset="0"/>
                        </a:rPr>
                        <a:t>Support social partners and relevant stakeholders to establish a Pact for Skills for the ports sector on upskilling, reskilling and inclusion of workers.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967460"/>
                  </a:ext>
                </a:extLst>
              </a:tr>
              <a:tr h="678872">
                <a:tc>
                  <a:txBody>
                    <a:bodyPr/>
                    <a:lstStyle/>
                    <a:p>
                      <a:r>
                        <a:rPr lang="en-IE" sz="1600" noProof="0" dirty="0">
                          <a:latin typeface="EC Square Sans Pro" panose="020B0506040000020004" pitchFamily="34" charset="0"/>
                        </a:rPr>
                        <a:t>Prepare</a:t>
                      </a:r>
                      <a:r>
                        <a:rPr lang="en-IE" sz="1600" b="1" noProof="0" dirty="0">
                          <a:latin typeface="EC Square Sans Pro" panose="020B0506040000020004" pitchFamily="34" charset="0"/>
                        </a:rPr>
                        <a:t> guidance on (</a:t>
                      </a:r>
                      <a:r>
                        <a:rPr lang="en-IE" sz="1600" b="1" noProof="0" dirty="0" err="1">
                          <a:latin typeface="EC Square Sans Pro" panose="020B0506040000020004" pitchFamily="34" charset="0"/>
                        </a:rPr>
                        <a:t>i</a:t>
                      </a:r>
                      <a:r>
                        <a:rPr lang="en-IE" sz="1600" b="1" noProof="0" dirty="0">
                          <a:latin typeface="EC Square Sans Pro" panose="020B0506040000020004" pitchFamily="34" charset="0"/>
                        </a:rPr>
                        <a:t>) onboard safety for workers and (ii) safe handling of new fuels</a:t>
                      </a:r>
                      <a:r>
                        <a:rPr lang="en-IE" sz="1600" noProof="0" dirty="0">
                          <a:latin typeface="EC Square Sans Pro" panose="020B05060400000200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47760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7C78CEA-F6BF-860A-CB1E-F91B2E39A6EA}"/>
              </a:ext>
            </a:extLst>
          </p:cNvPr>
          <p:cNvSpPr txBox="1"/>
          <p:nvPr/>
        </p:nvSpPr>
        <p:spPr>
          <a:xfrm>
            <a:off x="4911255" y="4807847"/>
            <a:ext cx="6683337" cy="132343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b="1" u="sng" noProof="0" dirty="0">
                <a:latin typeface="EC Square Sans Pro" panose="020B0506040000020004" pitchFamily="34" charset="0"/>
              </a:rPr>
              <a:t>Recommendations to Member States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sz="1600" noProof="0" dirty="0">
                <a:latin typeface="EC Square Sans Pro" panose="020B0506040000020004" pitchFamily="34" charset="0"/>
              </a:rPr>
              <a:t>support infrastructure, clean energy and fuel, safety, and sustainability improvements for small and medium sized-ports.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sz="1600" noProof="0" dirty="0">
                <a:latin typeface="EC Square Sans Pro" panose="020B0506040000020004" pitchFamily="34" charset="0"/>
              </a:rPr>
              <a:t>Ensure implementation and respect of Union and national labour legislation and collective bargaining agreements.</a:t>
            </a:r>
          </a:p>
        </p:txBody>
      </p:sp>
      <p:pic>
        <p:nvPicPr>
          <p:cNvPr id="7" name="Graphic 6" descr="Connections outline">
            <a:extLst>
              <a:ext uri="{FF2B5EF4-FFF2-40B4-BE49-F238E27FC236}">
                <a16:creationId xmlns:a16="http://schemas.microsoft.com/office/drawing/2014/main" id="{5C2C2752-198E-73EA-DA75-E84F2AC6ABC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4632" y="3184844"/>
            <a:ext cx="645748" cy="64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887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1.3319"/>
  <p:tag name="SLIDO_EVENT_SECTION_UUID" val="be4056e5-f149-4493-bab7-8bad5aac1521"/>
  <p:tag name="SLIDO_EVENT_UUID" val="52da8d82-1198-42ea-94fd-a0b80015561d"/>
  <p:tag name="SLIDO_PRESENTATION_ID" val="00000000-0000-0000-0000-000000000000"/>
</p:tagLst>
</file>

<file path=ppt/theme/theme1.xml><?xml version="1.0" encoding="utf-8"?>
<a:theme xmlns:a="http://schemas.openxmlformats.org/drawingml/2006/main" name="2_Content_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F_PresentationTemplate_Partners  -  Mode de compatibilité" id="{469BA9B9-17F4-4A1C-84A9-860332A45D3A}" vid="{3E8BAC39-5635-41ED-8FD2-47B78469C541}"/>
    </a:ext>
  </a:extLst>
</a:theme>
</file>

<file path=ppt/theme/theme2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0E4BC88-24AC-431B-95F9-16EE3DA3EBE9}" vid="{8D80B4F7-3850-4D3F-BDF1-21D392859092}"/>
    </a:ext>
  </a:extLst>
</a:theme>
</file>

<file path=ppt/theme/theme3.xml><?xml version="1.0" encoding="utf-8"?>
<a:theme xmlns:a="http://schemas.openxmlformats.org/drawingml/2006/main" name="3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4.xml><?xml version="1.0" encoding="utf-8"?>
<a:theme xmlns:a="http://schemas.openxmlformats.org/drawingml/2006/main" name="colour palette new PPT">
  <a:themeElements>
    <a:clrScheme name="EC Colour Palette 2024">
      <a:dk1>
        <a:sysClr val="windowText" lastClr="000000"/>
      </a:dk1>
      <a:lt1>
        <a:sysClr val="window" lastClr="FFFFFF"/>
      </a:lt1>
      <a:dk2>
        <a:srgbClr val="003399"/>
      </a:dk2>
      <a:lt2>
        <a:srgbClr val="C6E5DF"/>
      </a:lt2>
      <a:accent1>
        <a:srgbClr val="44BA7E"/>
      </a:accent1>
      <a:accent2>
        <a:srgbClr val="000083"/>
      </a:accent2>
      <a:accent3>
        <a:srgbClr val="48038C"/>
      </a:accent3>
      <a:accent4>
        <a:srgbClr val="FF712C"/>
      </a:accent4>
      <a:accent5>
        <a:srgbClr val="FFD34E"/>
      </a:accent5>
      <a:accent6>
        <a:srgbClr val="DD0C86"/>
      </a:accent6>
      <a:hlink>
        <a:srgbClr val="003399"/>
      </a:hlink>
      <a:folHlink>
        <a:srgbClr val="003399"/>
      </a:folHlink>
    </a:clrScheme>
    <a:fontScheme name="EC reva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vamp_VI_EC_Corporate_PPT_Template_2024 2.pptx" id="{82638BCC-62B9-435A-B3D4-91B8F41A0F82}" vid="{331CF50E-8039-4F5B-9C47-F59CDFBC175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F108D5DB348340BE1DE2D053F79295" ma:contentTypeVersion="11" ma:contentTypeDescription="Create a new document." ma:contentTypeScope="" ma:versionID="d02a23a8931869608a26600c9ef2b9e2">
  <xsd:schema xmlns:xsd="http://www.w3.org/2001/XMLSchema" xmlns:xs="http://www.w3.org/2001/XMLSchema" xmlns:p="http://schemas.microsoft.com/office/2006/metadata/properties" xmlns:ns2="bd6295de-9a7c-45ce-8351-755b46c141ee" xmlns:ns3="e9a7e4b0-4eea-4575-b18c-66f408b3d341" targetNamespace="http://schemas.microsoft.com/office/2006/metadata/properties" ma:root="true" ma:fieldsID="0887ef34a8f2c285352251fd9c0ee869" ns2:_="" ns3:_="">
    <xsd:import namespace="bd6295de-9a7c-45ce-8351-755b46c141ee"/>
    <xsd:import namespace="e9a7e4b0-4eea-4575-b18c-66f408b3d3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295de-9a7c-45ce-8351-755b46c141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a7e4b0-4eea-4575-b18c-66f408b3d34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353e0dd0-54a2-4f26-bc3b-6450c783f8b6}" ma:internalName="TaxCatchAll" ma:showField="CatchAllData" ma:web="e9a7e4b0-4eea-4575-b18c-66f408b3d3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d6295de-9a7c-45ce-8351-755b46c141ee">
      <Terms xmlns="http://schemas.microsoft.com/office/infopath/2007/PartnerControls"/>
    </lcf76f155ced4ddcb4097134ff3c332f>
    <TaxCatchAll xmlns="e9a7e4b0-4eea-4575-b18c-66f408b3d341" xsi:nil="true"/>
  </documentManagement>
</p:properties>
</file>

<file path=customXml/itemProps1.xml><?xml version="1.0" encoding="utf-8"?>
<ds:datastoreItem xmlns:ds="http://schemas.openxmlformats.org/officeDocument/2006/customXml" ds:itemID="{0DE4BD5C-5F51-4758-B876-65F74D1C1A71}">
  <ds:schemaRefs>
    <ds:schemaRef ds:uri="bd6295de-9a7c-45ce-8351-755b46c141ee"/>
    <ds:schemaRef ds:uri="e9a7e4b0-4eea-4575-b18c-66f408b3d34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0B6E91F-B836-4CFC-BD00-B786DF37B2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3A61BD-BB59-4101-8B5E-9CEB5B16BDB9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bd6295de-9a7c-45ce-8351-755b46c141ee"/>
    <ds:schemaRef ds:uri="http://www.w3.org/XML/1998/namespace"/>
    <ds:schemaRef ds:uri="http://schemas.openxmlformats.org/package/2006/metadata/core-properties"/>
    <ds:schemaRef ds:uri="e9a7e4b0-4eea-4575-b18c-66f408b3d34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1445</Words>
  <Application>Microsoft Office PowerPoint</Application>
  <PresentationFormat>Widescreen</PresentationFormat>
  <Paragraphs>128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2_Content_slides</vt:lpstr>
      <vt:lpstr>1_Office Theme</vt:lpstr>
      <vt:lpstr>3_Office Theme</vt:lpstr>
      <vt:lpstr>colour palette new PPT</vt:lpstr>
      <vt:lpstr>EU Ports Strategy</vt:lpstr>
      <vt:lpstr>The strategic role of EU ports </vt:lpstr>
      <vt:lpstr>PowerPoint Presentation</vt:lpstr>
      <vt:lpstr>EU Ports Strategy: 5 pillars</vt:lpstr>
      <vt:lpstr>Pillar I – Competitiveness, Innovation &amp; Digitalisation </vt:lpstr>
      <vt:lpstr>Pillar II – Energy Transition, Sustainability &amp; Clean Industries</vt:lpstr>
      <vt:lpstr>Pillar III – Protect &amp; Secure Ports</vt:lpstr>
      <vt:lpstr>Pillar IV – Access to Finance &amp; Investment </vt:lpstr>
      <vt:lpstr>Pillar V – Social cohesion, Skills &amp; Jobs</vt:lpstr>
      <vt:lpstr>Process &amp;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Trigo Moran, Miguel</dc:creator>
  <cp:lastModifiedBy>KLIMKE Torsten (MOVE)</cp:lastModifiedBy>
  <cp:revision>11</cp:revision>
  <cp:lastPrinted>2026-03-06T09:49:31Z</cp:lastPrinted>
  <dcterms:created xsi:type="dcterms:W3CDTF">2018-11-27T14:57:36Z</dcterms:created>
  <dcterms:modified xsi:type="dcterms:W3CDTF">2026-03-30T15:17:34Z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0x010100F2F108D5DB348340BE1DE2D053F79295</vt:lpwstr>
  </property>
  <property fmtid="{D5CDD505-2E9C-101B-9397-08002B2CF9AE}" pid="3" name="MediaServiceImageTags">
    <vt:lpwstr/>
  </property>
  <property fmtid="{D5CDD505-2E9C-101B-9397-08002B2CF9AE}" pid="4" name="MSIP_Label_6bd9ddd1-4d20-43f6-abfa-fc3c07406f94_Enabled">
    <vt:lpwstr>true</vt:lpwstr>
  </property>
  <property fmtid="{D5CDD505-2E9C-101B-9397-08002B2CF9AE}" pid="5" name="MSIP_Label_6bd9ddd1-4d20-43f6-abfa-fc3c07406f94_SetDate">
    <vt:lpwstr>2023-04-05T03:43:34Z</vt:lpwstr>
  </property>
  <property fmtid="{D5CDD505-2E9C-101B-9397-08002B2CF9AE}" pid="6" name="MSIP_Label_6bd9ddd1-4d20-43f6-abfa-fc3c07406f94_Method">
    <vt:lpwstr>Standard</vt:lpwstr>
  </property>
  <property fmtid="{D5CDD505-2E9C-101B-9397-08002B2CF9AE}" pid="7" name="MSIP_Label_6bd9ddd1-4d20-43f6-abfa-fc3c07406f94_Name">
    <vt:lpwstr>Commission Use</vt:lpwstr>
  </property>
  <property fmtid="{D5CDD505-2E9C-101B-9397-08002B2CF9AE}" pid="8" name="MSIP_Label_6bd9ddd1-4d20-43f6-abfa-fc3c07406f94_SiteId">
    <vt:lpwstr>b24c8b06-522c-46fe-9080-70926f8dddb1</vt:lpwstr>
  </property>
  <property fmtid="{D5CDD505-2E9C-101B-9397-08002B2CF9AE}" pid="9" name="MSIP_Label_6bd9ddd1-4d20-43f6-abfa-fc3c07406f94_ActionId">
    <vt:lpwstr>e8a875ae-6ae6-46a1-92dd-30ef18e47c89</vt:lpwstr>
  </property>
  <property fmtid="{D5CDD505-2E9C-101B-9397-08002B2CF9AE}" pid="10" name="MSIP_Label_6bd9ddd1-4d20-43f6-abfa-fc3c07406f94_ContentBits">
    <vt:lpwstr>0</vt:lpwstr>
  </property>
  <property fmtid="{D5CDD505-2E9C-101B-9397-08002B2CF9AE}" pid="11" name="SlidoAppVersion">
    <vt:lpwstr>1.5.1.3319</vt:lpwstr>
  </property>
</Properties>
</file>